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4610"/>
  </p:normalViewPr>
  <p:slideViewPr>
    <p:cSldViewPr snapToGrid="0" snapToObjects="1">
      <p:cViewPr varScale="1">
        <p:scale>
          <a:sx n="148" d="100"/>
          <a:sy n="148" d="100"/>
        </p:scale>
        <p:origin x="600"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6595404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A0A2E"/>
        </a:solidFill>
        <a:effectLst/>
      </p:bgPr>
    </p:bg>
    <p:spTree>
      <p:nvGrpSpPr>
        <p:cNvPr id="1" name=""/>
        <p:cNvGrpSpPr/>
        <p:nvPr/>
      </p:nvGrpSpPr>
      <p:grpSpPr>
        <a:xfrm>
          <a:off x="0" y="0"/>
          <a:ext cx="0" cy="0"/>
          <a:chOff x="0" y="0"/>
          <a:chExt cx="0" cy="0"/>
        </a:xfrm>
      </p:grpSpPr>
      <p:sp>
        <p:nvSpPr>
          <p:cNvPr id="2" name="Shape 0"/>
          <p:cNvSpPr/>
          <p:nvPr/>
        </p:nvSpPr>
        <p:spPr>
          <a:xfrm>
            <a:off x="0" y="0"/>
            <a:ext cx="502920" cy="5143500"/>
          </a:xfrm>
          <a:prstGeom prst="rect">
            <a:avLst/>
          </a:prstGeom>
          <a:solidFill>
            <a:srgbClr val="C9971C"/>
          </a:solidFill>
          <a:ln w="12700">
            <a:solidFill>
              <a:srgbClr val="C9971C"/>
            </a:solidFill>
            <a:prstDash val="solid"/>
          </a:ln>
        </p:spPr>
        <p:txBody>
          <a:bodyPr/>
          <a:lstStyle/>
          <a:p>
            <a:endParaRPr lang="en-US"/>
          </a:p>
        </p:txBody>
      </p:sp>
      <p:sp>
        <p:nvSpPr>
          <p:cNvPr id="3" name="Shape 1"/>
          <p:cNvSpPr/>
          <p:nvPr/>
        </p:nvSpPr>
        <p:spPr>
          <a:xfrm>
            <a:off x="8979408" y="0"/>
            <a:ext cx="164592" cy="5143500"/>
          </a:xfrm>
          <a:prstGeom prst="rect">
            <a:avLst/>
          </a:prstGeom>
          <a:solidFill>
            <a:srgbClr val="1A7A7A"/>
          </a:solidFill>
          <a:ln w="12700">
            <a:solidFill>
              <a:srgbClr val="1A7A7A"/>
            </a:solidFill>
            <a:prstDash val="solid"/>
          </a:ln>
        </p:spPr>
        <p:txBody>
          <a:bodyPr/>
          <a:lstStyle/>
          <a:p>
            <a:endParaRPr lang="en-US"/>
          </a:p>
        </p:txBody>
      </p:sp>
      <p:sp>
        <p:nvSpPr>
          <p:cNvPr id="4" name="Shape 2"/>
          <p:cNvSpPr/>
          <p:nvPr/>
        </p:nvSpPr>
        <p:spPr>
          <a:xfrm>
            <a:off x="502920" y="4640580"/>
            <a:ext cx="8476488" cy="502920"/>
          </a:xfrm>
          <a:prstGeom prst="rect">
            <a:avLst/>
          </a:prstGeom>
          <a:solidFill>
            <a:srgbClr val="1A7A7A"/>
          </a:solidFill>
          <a:ln w="12700">
            <a:solidFill>
              <a:srgbClr val="1A7A7A"/>
            </a:solidFill>
            <a:prstDash val="solid"/>
          </a:ln>
        </p:spPr>
        <p:txBody>
          <a:bodyPr/>
          <a:lstStyle/>
          <a:p>
            <a:endParaRPr lang="en-US"/>
          </a:p>
        </p:txBody>
      </p:sp>
      <p:sp>
        <p:nvSpPr>
          <p:cNvPr id="5" name="Text 3"/>
          <p:cNvSpPr/>
          <p:nvPr/>
        </p:nvSpPr>
        <p:spPr>
          <a:xfrm>
            <a:off x="685800" y="502920"/>
            <a:ext cx="7772400" cy="274320"/>
          </a:xfrm>
          <a:prstGeom prst="rect">
            <a:avLst/>
          </a:prstGeom>
          <a:noFill/>
          <a:ln/>
        </p:spPr>
        <p:txBody>
          <a:bodyPr wrap="square" rtlCol="0" anchor="ctr"/>
          <a:lstStyle/>
          <a:p>
            <a:pPr marL="0" indent="0" algn="l">
              <a:buNone/>
            </a:pPr>
            <a:r>
              <a:rPr lang="en-US" sz="1000" b="1" kern="0" spc="300" dirty="0">
                <a:solidFill>
                  <a:srgbClr val="D4C9E8"/>
                </a:solidFill>
                <a:latin typeface="Calibri" pitchFamily="34" charset="0"/>
                <a:ea typeface="Calibri" pitchFamily="34" charset="-122"/>
                <a:cs typeface="Calibri" pitchFamily="34" charset="-120"/>
              </a:rPr>
              <a:t>21 DAYS OF PRAYER  ·  EXPAND</a:t>
            </a:r>
            <a:endParaRPr lang="en-US" sz="1000" dirty="0"/>
          </a:p>
        </p:txBody>
      </p:sp>
      <p:sp>
        <p:nvSpPr>
          <p:cNvPr id="6" name="Text 4"/>
          <p:cNvSpPr/>
          <p:nvPr/>
        </p:nvSpPr>
        <p:spPr>
          <a:xfrm>
            <a:off x="685800" y="1051560"/>
            <a:ext cx="7772400" cy="685800"/>
          </a:xfrm>
          <a:prstGeom prst="rect">
            <a:avLst/>
          </a:prstGeom>
          <a:noFill/>
          <a:ln/>
        </p:spPr>
        <p:txBody>
          <a:bodyPr wrap="square" rtlCol="0" anchor="ctr"/>
          <a:lstStyle/>
          <a:p>
            <a:pPr marL="0" indent="0" algn="l">
              <a:buNone/>
            </a:pPr>
            <a:r>
              <a:rPr lang="en-US" sz="3400" b="1" dirty="0">
                <a:solidFill>
                  <a:srgbClr val="FFFFFF"/>
                </a:solidFill>
                <a:latin typeface="Georgia" pitchFamily="34" charset="0"/>
                <a:ea typeface="Georgia" pitchFamily="34" charset="-122"/>
                <a:cs typeface="Georgia" pitchFamily="34" charset="-120"/>
              </a:rPr>
              <a:t>EXPAND Your Circle,</a:t>
            </a:r>
            <a:endParaRPr lang="en-US" sz="3400" dirty="0"/>
          </a:p>
        </p:txBody>
      </p:sp>
      <p:sp>
        <p:nvSpPr>
          <p:cNvPr id="7" name="Text 5"/>
          <p:cNvSpPr/>
          <p:nvPr/>
        </p:nvSpPr>
        <p:spPr>
          <a:xfrm>
            <a:off x="685800" y="1737360"/>
            <a:ext cx="7772400" cy="685800"/>
          </a:xfrm>
          <a:prstGeom prst="rect">
            <a:avLst/>
          </a:prstGeom>
          <a:noFill/>
          <a:ln/>
        </p:spPr>
        <p:txBody>
          <a:bodyPr wrap="square" rtlCol="0" anchor="ctr"/>
          <a:lstStyle/>
          <a:p>
            <a:pPr marL="0" indent="0" algn="l">
              <a:buNone/>
            </a:pPr>
            <a:r>
              <a:rPr lang="en-US" sz="3400" b="1" dirty="0">
                <a:solidFill>
                  <a:srgbClr val="C9971C"/>
                </a:solidFill>
                <a:latin typeface="Georgia" pitchFamily="34" charset="0"/>
                <a:ea typeface="Georgia" pitchFamily="34" charset="-122"/>
                <a:cs typeface="Georgia" pitchFamily="34" charset="-120"/>
              </a:rPr>
              <a:t>BELIEVE in Your Journey</a:t>
            </a:r>
            <a:endParaRPr lang="en-US" sz="3400" dirty="0"/>
          </a:p>
        </p:txBody>
      </p:sp>
      <p:sp>
        <p:nvSpPr>
          <p:cNvPr id="8" name="Text 6"/>
          <p:cNvSpPr/>
          <p:nvPr/>
        </p:nvSpPr>
        <p:spPr>
          <a:xfrm>
            <a:off x="685800" y="2542032"/>
            <a:ext cx="7132320" cy="365760"/>
          </a:xfrm>
          <a:prstGeom prst="rect">
            <a:avLst/>
          </a:prstGeom>
          <a:noFill/>
          <a:ln/>
        </p:spPr>
        <p:txBody>
          <a:bodyPr wrap="square" rtlCol="0" anchor="ctr"/>
          <a:lstStyle/>
          <a:p>
            <a:pPr marL="0" indent="0" algn="l">
              <a:buNone/>
            </a:pPr>
            <a:r>
              <a:rPr lang="en-US" sz="1400" i="1" dirty="0">
                <a:solidFill>
                  <a:srgbClr val="D4C9E8"/>
                </a:solidFill>
                <a:latin typeface="Calibri" pitchFamily="34" charset="0"/>
                <a:ea typeface="Calibri" pitchFamily="34" charset="-122"/>
                <a:cs typeface="Calibri" pitchFamily="34" charset="-120"/>
              </a:rPr>
              <a:t>Connecting the BELIEVE Framework to Your Circle of Influence</a:t>
            </a:r>
            <a:endParaRPr lang="en-US" sz="1400" dirty="0"/>
          </a:p>
        </p:txBody>
      </p:sp>
      <p:sp>
        <p:nvSpPr>
          <p:cNvPr id="9" name="Text 7"/>
          <p:cNvSpPr/>
          <p:nvPr/>
        </p:nvSpPr>
        <p:spPr>
          <a:xfrm>
            <a:off x="685800" y="4704588"/>
            <a:ext cx="7772400" cy="347472"/>
          </a:xfrm>
          <a:prstGeom prst="rect">
            <a:avLst/>
          </a:prstGeom>
          <a:noFill/>
          <a:ln/>
        </p:spPr>
        <p:txBody>
          <a:bodyPr wrap="square" rtlCol="0" anchor="ctr"/>
          <a:lstStyle/>
          <a:p>
            <a:pPr marL="0" indent="0" algn="l">
              <a:buNone/>
            </a:pPr>
            <a:r>
              <a:rPr lang="en-US" sz="1100" dirty="0">
                <a:solidFill>
                  <a:srgbClr val="FFFFFF"/>
                </a:solidFill>
                <a:latin typeface="Calibri" pitchFamily="34" charset="0"/>
                <a:ea typeface="Calibri" pitchFamily="34" charset="-122"/>
                <a:cs typeface="Calibri" pitchFamily="34" charset="-120"/>
              </a:rPr>
              <a:t>Tracy Shorter  ·  tracy@shorterroutetravel.net</a:t>
            </a:r>
            <a:endParaRPr lang="en-US" sz="11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DF6E3"/>
        </a:solidFill>
        <a:effectLst/>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7A4A1E"/>
          </a:solidFill>
          <a:ln w="12700">
            <a:solidFill>
              <a:srgbClr val="7A4A1E"/>
            </a:solidFill>
            <a:prstDash val="solid"/>
          </a:ln>
        </p:spPr>
        <p:txBody>
          <a:bodyPr/>
          <a:lstStyle/>
          <a:p>
            <a:endParaRPr lang="en-US"/>
          </a:p>
        </p:txBody>
      </p:sp>
      <p:sp>
        <p:nvSpPr>
          <p:cNvPr id="3" name="Shape 1"/>
          <p:cNvSpPr/>
          <p:nvPr/>
        </p:nvSpPr>
        <p:spPr>
          <a:xfrm>
            <a:off x="0" y="0"/>
            <a:ext cx="201168" cy="960120"/>
          </a:xfrm>
          <a:prstGeom prst="rect">
            <a:avLst/>
          </a:prstGeom>
          <a:solidFill>
            <a:srgbClr val="C9971C"/>
          </a:solidFill>
          <a:ln w="12700">
            <a:solidFill>
              <a:srgbClr val="C9971C"/>
            </a:solidFill>
            <a:prstDash val="solid"/>
          </a:ln>
        </p:spPr>
        <p:txBody>
          <a:bodyPr/>
          <a:lstStyle/>
          <a:p>
            <a:endParaRPr lang="en-US"/>
          </a:p>
        </p:txBody>
      </p:sp>
      <p:sp>
        <p:nvSpPr>
          <p:cNvPr id="4" name="Text 2"/>
          <p:cNvSpPr/>
          <p:nvPr/>
        </p:nvSpPr>
        <p:spPr>
          <a:xfrm>
            <a:off x="256032" y="73152"/>
            <a:ext cx="594360" cy="804672"/>
          </a:xfrm>
          <a:prstGeom prst="rect">
            <a:avLst/>
          </a:prstGeom>
          <a:noFill/>
          <a:ln/>
        </p:spPr>
        <p:txBody>
          <a:bodyPr wrap="square" rtlCol="0" anchor="ctr"/>
          <a:lstStyle/>
          <a:p>
            <a:pPr marL="0" indent="0" algn="l">
              <a:buNone/>
            </a:pPr>
            <a:r>
              <a:rPr lang="en-US" sz="4200" b="1" dirty="0">
                <a:solidFill>
                  <a:srgbClr val="C9971C"/>
                </a:solidFill>
                <a:latin typeface="Georgia" pitchFamily="34" charset="0"/>
                <a:ea typeface="Georgia" pitchFamily="34" charset="-122"/>
                <a:cs typeface="Georgia" pitchFamily="34" charset="-120"/>
              </a:rPr>
              <a:t>I</a:t>
            </a:r>
            <a:endParaRPr lang="en-US" sz="4200" dirty="0"/>
          </a:p>
        </p:txBody>
      </p:sp>
      <p:sp>
        <p:nvSpPr>
          <p:cNvPr id="5" name="Text 3"/>
          <p:cNvSpPr/>
          <p:nvPr/>
        </p:nvSpPr>
        <p:spPr>
          <a:xfrm>
            <a:off x="822960" y="73152"/>
            <a:ext cx="274320" cy="804672"/>
          </a:xfrm>
          <a:prstGeom prst="rect">
            <a:avLst/>
          </a:prstGeom>
          <a:noFill/>
          <a:ln/>
        </p:spPr>
        <p:txBody>
          <a:bodyPr wrap="square" rtlCol="0" anchor="ctr"/>
          <a:lstStyle/>
          <a:p>
            <a:pPr marL="0" indent="0" algn="ctr">
              <a:buNone/>
            </a:pPr>
            <a:r>
              <a:rPr lang="en-US" sz="3000" dirty="0">
                <a:solidFill>
                  <a:srgbClr val="FFFFFF"/>
                </a:solidFill>
                <a:latin typeface="Georgia" pitchFamily="34" charset="0"/>
                <a:ea typeface="Georgia" pitchFamily="34" charset="-122"/>
                <a:cs typeface="Georgia" pitchFamily="34" charset="-120"/>
              </a:rPr>
              <a:t>·</a:t>
            </a:r>
            <a:endParaRPr lang="en-US" sz="3000" dirty="0"/>
          </a:p>
        </p:txBody>
      </p:sp>
      <p:sp>
        <p:nvSpPr>
          <p:cNvPr id="6" name="Text 4"/>
          <p:cNvSpPr/>
          <p:nvPr/>
        </p:nvSpPr>
        <p:spPr>
          <a:xfrm>
            <a:off x="1078992" y="73152"/>
            <a:ext cx="6858000" cy="804672"/>
          </a:xfrm>
          <a:prstGeom prst="rect">
            <a:avLst/>
          </a:prstGeom>
          <a:noFill/>
          <a:ln/>
        </p:spPr>
        <p:txBody>
          <a:bodyPr wrap="square" rtlCol="0" anchor="ctr"/>
          <a:lstStyle/>
          <a:p>
            <a:pPr marL="0" indent="0" algn="l">
              <a:buNone/>
            </a:pPr>
            <a:r>
              <a:rPr lang="en-US" sz="2600" b="1" kern="0" spc="200" dirty="0">
                <a:solidFill>
                  <a:srgbClr val="FFFFFF"/>
                </a:solidFill>
                <a:latin typeface="Georgia" pitchFamily="34" charset="0"/>
                <a:ea typeface="Georgia" pitchFamily="34" charset="-122"/>
                <a:cs typeface="Georgia" pitchFamily="34" charset="-120"/>
              </a:rPr>
              <a:t>IT'S POSSIBLE</a:t>
            </a:r>
            <a:endParaRPr lang="en-US" sz="2600" dirty="0"/>
          </a:p>
        </p:txBody>
      </p:sp>
      <p:sp>
        <p:nvSpPr>
          <p:cNvPr id="7" name="Shape 5"/>
          <p:cNvSpPr/>
          <p:nvPr/>
        </p:nvSpPr>
        <p:spPr>
          <a:xfrm>
            <a:off x="292608" y="1078992"/>
            <a:ext cx="8549640" cy="1572768"/>
          </a:xfrm>
          <a:prstGeom prst="rect">
            <a:avLst/>
          </a:prstGeom>
          <a:solidFill>
            <a:srgbClr val="FFFFFF"/>
          </a:solidFill>
          <a:ln w="12700">
            <a:solidFill>
              <a:srgbClr val="E0D8F0"/>
            </a:solidFill>
            <a:prstDash val="solid"/>
          </a:ln>
        </p:spPr>
        <p:txBody>
          <a:bodyPr/>
          <a:lstStyle/>
          <a:p>
            <a:endParaRPr lang="en-US"/>
          </a:p>
        </p:txBody>
      </p:sp>
      <p:sp>
        <p:nvSpPr>
          <p:cNvPr id="8" name="Shape 6"/>
          <p:cNvSpPr/>
          <p:nvPr/>
        </p:nvSpPr>
        <p:spPr>
          <a:xfrm>
            <a:off x="292608" y="1078992"/>
            <a:ext cx="8549640" cy="91440"/>
          </a:xfrm>
          <a:prstGeom prst="rect">
            <a:avLst/>
          </a:prstGeom>
          <a:solidFill>
            <a:srgbClr val="7A4A1E"/>
          </a:solidFill>
          <a:ln w="12700">
            <a:solidFill>
              <a:srgbClr val="7A4A1E"/>
            </a:solidFill>
            <a:prstDash val="solid"/>
          </a:ln>
        </p:spPr>
        <p:txBody>
          <a:bodyPr/>
          <a:lstStyle/>
          <a:p>
            <a:endParaRPr lang="en-US"/>
          </a:p>
        </p:txBody>
      </p:sp>
      <p:sp>
        <p:nvSpPr>
          <p:cNvPr id="9" name="Text 7"/>
          <p:cNvSpPr/>
          <p:nvPr/>
        </p:nvSpPr>
        <p:spPr>
          <a:xfrm>
            <a:off x="475488" y="1207008"/>
            <a:ext cx="8229600" cy="256032"/>
          </a:xfrm>
          <a:prstGeom prst="rect">
            <a:avLst/>
          </a:prstGeom>
          <a:noFill/>
          <a:ln/>
        </p:spPr>
        <p:txBody>
          <a:bodyPr wrap="square" rtlCol="0" anchor="ctr"/>
          <a:lstStyle/>
          <a:p>
            <a:pPr marL="0" indent="0">
              <a:buNone/>
            </a:pPr>
            <a:r>
              <a:rPr lang="en-US" sz="1100" b="1" kern="0" spc="100" dirty="0">
                <a:solidFill>
                  <a:srgbClr val="7A4A1E"/>
                </a:solidFill>
                <a:latin typeface="Calibri" pitchFamily="34" charset="0"/>
                <a:ea typeface="Calibri" pitchFamily="34" charset="-122"/>
                <a:cs typeface="Calibri" pitchFamily="34" charset="-120"/>
              </a:rPr>
              <a:t>The Principle</a:t>
            </a:r>
            <a:endParaRPr lang="en-US" sz="1100" dirty="0"/>
          </a:p>
        </p:txBody>
      </p:sp>
      <p:sp>
        <p:nvSpPr>
          <p:cNvPr id="10" name="Text 8"/>
          <p:cNvSpPr/>
          <p:nvPr/>
        </p:nvSpPr>
        <p:spPr>
          <a:xfrm>
            <a:off x="475488" y="1499616"/>
            <a:ext cx="8229600" cy="1078992"/>
          </a:xfrm>
          <a:prstGeom prst="rect">
            <a:avLst/>
          </a:prstGeom>
          <a:noFill/>
          <a:ln/>
        </p:spPr>
        <p:txBody>
          <a:bodyPr wrap="square" rtlCol="0" anchor="t"/>
          <a:lstStyle/>
          <a:p>
            <a:pPr marL="0" indent="0">
              <a:buNone/>
            </a:pPr>
            <a:r>
              <a:rPr lang="en-US" sz="1250" dirty="0">
                <a:solidFill>
                  <a:srgbClr val="1A0A2E"/>
                </a:solidFill>
                <a:latin typeface="Calibri" pitchFamily="34" charset="0"/>
                <a:ea typeface="Calibri" pitchFamily="34" charset="-122"/>
                <a:cs typeface="Calibri" pitchFamily="34" charset="-120"/>
              </a:rPr>
              <a:t>Your circle is not a trophy — it's a tool for possibility. The woman across from you at that networking event may be the answer to the prayer you just spent 21 days praying.</a:t>
            </a:r>
            <a:endParaRPr lang="en-US" sz="1250" dirty="0"/>
          </a:p>
          <a:p>
            <a:pPr marL="0" indent="0">
              <a:buNone/>
            </a:pPr>
            <a:endParaRPr lang="en-US" sz="1250" dirty="0"/>
          </a:p>
          <a:p>
            <a:pPr marL="0" indent="0">
              <a:buNone/>
            </a:pPr>
            <a:r>
              <a:rPr lang="en-US" sz="1250" dirty="0">
                <a:solidFill>
                  <a:srgbClr val="1A0A2E"/>
                </a:solidFill>
                <a:latin typeface="Calibri" pitchFamily="34" charset="0"/>
                <a:ea typeface="Calibri" pitchFamily="34" charset="-122"/>
                <a:cs typeface="Calibri" pitchFamily="34" charset="-120"/>
              </a:rPr>
              <a:t>Three limiting beliefs to release:</a:t>
            </a:r>
            <a:endParaRPr lang="en-US" sz="1250" dirty="0"/>
          </a:p>
          <a:p>
            <a:pPr marL="0" indent="0">
              <a:buNone/>
            </a:pPr>
            <a:r>
              <a:rPr lang="en-US" sz="1250" dirty="0">
                <a:solidFill>
                  <a:srgbClr val="1A0A2E"/>
                </a:solidFill>
                <a:latin typeface="Calibri" pitchFamily="34" charset="0"/>
                <a:ea typeface="Calibri" pitchFamily="34" charset="-122"/>
                <a:cs typeface="Calibri" pitchFamily="34" charset="-120"/>
              </a:rPr>
              <a:t>• "I'm not comfortable with networking."</a:t>
            </a:r>
            <a:endParaRPr lang="en-US" sz="1250" dirty="0"/>
          </a:p>
          <a:p>
            <a:pPr marL="0" indent="0">
              <a:buNone/>
            </a:pPr>
            <a:r>
              <a:rPr lang="en-US" sz="1250" dirty="0">
                <a:solidFill>
                  <a:srgbClr val="1A0A2E"/>
                </a:solidFill>
                <a:latin typeface="Calibri" pitchFamily="34" charset="0"/>
                <a:ea typeface="Calibri" pitchFamily="34" charset="-122"/>
                <a:cs typeface="Calibri" pitchFamily="34" charset="-120"/>
              </a:rPr>
              <a:t>• "I don't need to network."</a:t>
            </a:r>
            <a:endParaRPr lang="en-US" sz="1250" dirty="0"/>
          </a:p>
          <a:p>
            <a:pPr marL="0" indent="0">
              <a:buNone/>
            </a:pPr>
            <a:r>
              <a:rPr lang="en-US" sz="1250" dirty="0">
                <a:solidFill>
                  <a:srgbClr val="1A0A2E"/>
                </a:solidFill>
                <a:latin typeface="Calibri" pitchFamily="34" charset="0"/>
                <a:ea typeface="Calibri" pitchFamily="34" charset="-122"/>
                <a:cs typeface="Calibri" pitchFamily="34" charset="-120"/>
              </a:rPr>
              <a:t>• "It never worked before."</a:t>
            </a:r>
            <a:endParaRPr lang="en-US" sz="1250" dirty="0"/>
          </a:p>
        </p:txBody>
      </p:sp>
      <p:sp>
        <p:nvSpPr>
          <p:cNvPr id="11" name="Shape 9"/>
          <p:cNvSpPr/>
          <p:nvPr/>
        </p:nvSpPr>
        <p:spPr>
          <a:xfrm>
            <a:off x="292608" y="2788920"/>
            <a:ext cx="4206240" cy="2212848"/>
          </a:xfrm>
          <a:prstGeom prst="rect">
            <a:avLst/>
          </a:prstGeom>
          <a:solidFill>
            <a:srgbClr val="F0F8F0"/>
          </a:solidFill>
          <a:ln w="12700">
            <a:solidFill>
              <a:srgbClr val="E0D8F0"/>
            </a:solidFill>
            <a:prstDash val="solid"/>
          </a:ln>
        </p:spPr>
        <p:txBody>
          <a:bodyPr/>
          <a:lstStyle/>
          <a:p>
            <a:endParaRPr lang="en-US"/>
          </a:p>
        </p:txBody>
      </p:sp>
      <p:sp>
        <p:nvSpPr>
          <p:cNvPr id="12" name="Shape 10"/>
          <p:cNvSpPr/>
          <p:nvPr/>
        </p:nvSpPr>
        <p:spPr>
          <a:xfrm>
            <a:off x="292608" y="2788920"/>
            <a:ext cx="8549640" cy="73152"/>
          </a:xfrm>
          <a:prstGeom prst="rect">
            <a:avLst/>
          </a:prstGeom>
          <a:solidFill>
            <a:srgbClr val="C9971C"/>
          </a:solidFill>
          <a:ln w="12700">
            <a:solidFill>
              <a:srgbClr val="C9971C"/>
            </a:solidFill>
            <a:prstDash val="solid"/>
          </a:ln>
        </p:spPr>
        <p:txBody>
          <a:bodyPr/>
          <a:lstStyle/>
          <a:p>
            <a:endParaRPr lang="en-US"/>
          </a:p>
        </p:txBody>
      </p:sp>
      <p:sp>
        <p:nvSpPr>
          <p:cNvPr id="13" name="Text 11"/>
          <p:cNvSpPr/>
          <p:nvPr/>
        </p:nvSpPr>
        <p:spPr>
          <a:xfrm>
            <a:off x="475488" y="2898648"/>
            <a:ext cx="3858768" cy="256032"/>
          </a:xfrm>
          <a:prstGeom prst="rect">
            <a:avLst/>
          </a:prstGeom>
          <a:noFill/>
          <a:ln/>
        </p:spPr>
        <p:txBody>
          <a:bodyPr wrap="square" rtlCol="0" anchor="ctr"/>
          <a:lstStyle/>
          <a:p>
            <a:pPr marL="0" indent="0">
              <a:buNone/>
            </a:pPr>
            <a:r>
              <a:rPr lang="en-US" sz="1100" b="1" kern="0" spc="100" dirty="0">
                <a:solidFill>
                  <a:srgbClr val="1A7A7A"/>
                </a:solidFill>
                <a:latin typeface="Calibri" pitchFamily="34" charset="0"/>
                <a:ea typeface="Calibri" pitchFamily="34" charset="-122"/>
                <a:cs typeface="Calibri" pitchFamily="34" charset="-120"/>
              </a:rPr>
              <a:t>FORM Connection</a:t>
            </a:r>
            <a:endParaRPr lang="en-US" sz="1100" dirty="0"/>
          </a:p>
        </p:txBody>
      </p:sp>
      <p:sp>
        <p:nvSpPr>
          <p:cNvPr id="14" name="Text 12"/>
          <p:cNvSpPr/>
          <p:nvPr/>
        </p:nvSpPr>
        <p:spPr>
          <a:xfrm>
            <a:off x="475488" y="3200400"/>
            <a:ext cx="3858768" cy="1188720"/>
          </a:xfrm>
          <a:prstGeom prst="rect">
            <a:avLst/>
          </a:prstGeom>
          <a:noFill/>
          <a:ln/>
        </p:spPr>
        <p:txBody>
          <a:bodyPr wrap="square" rtlCol="0" anchor="ctr"/>
          <a:lstStyle/>
          <a:p>
            <a:pPr marL="0" indent="0">
              <a:buNone/>
            </a:pPr>
            <a:r>
              <a:rPr lang="en-US" sz="1250" i="1" dirty="0">
                <a:solidFill>
                  <a:srgbClr val="1A0A2E"/>
                </a:solidFill>
                <a:latin typeface="Calibri" pitchFamily="34" charset="0"/>
                <a:ea typeface="Calibri" pitchFamily="34" charset="-122"/>
                <a:cs typeface="Calibri" pitchFamily="34" charset="-120"/>
              </a:rPr>
              <a:t>FORM · FAMILY &amp; FRIENDS — When you believe things are possible, you show up differently in every conversation.</a:t>
            </a:r>
            <a:endParaRPr lang="en-US" sz="1250" dirty="0"/>
          </a:p>
        </p:txBody>
      </p:sp>
      <p:sp>
        <p:nvSpPr>
          <p:cNvPr id="15" name="Text 13"/>
          <p:cNvSpPr/>
          <p:nvPr/>
        </p:nvSpPr>
        <p:spPr>
          <a:xfrm>
            <a:off x="475488" y="4434840"/>
            <a:ext cx="3858768" cy="228600"/>
          </a:xfrm>
          <a:prstGeom prst="rect">
            <a:avLst/>
          </a:prstGeom>
          <a:noFill/>
          <a:ln/>
        </p:spPr>
        <p:txBody>
          <a:bodyPr wrap="square" rtlCol="0" anchor="ctr"/>
          <a:lstStyle/>
          <a:p>
            <a:pPr marL="0" indent="0">
              <a:buNone/>
            </a:pPr>
            <a:r>
              <a:rPr lang="en-US" sz="1000" b="1" kern="0" spc="100" dirty="0">
                <a:solidFill>
                  <a:srgbClr val="7A4A1E"/>
                </a:solidFill>
                <a:latin typeface="Calibri" pitchFamily="34" charset="0"/>
                <a:ea typeface="Calibri" pitchFamily="34" charset="-122"/>
                <a:cs typeface="Calibri" pitchFamily="34" charset="-120"/>
              </a:rPr>
              <a:t>IT'S POSSIBLE ACTION</a:t>
            </a:r>
            <a:endParaRPr lang="en-US" sz="1000" dirty="0"/>
          </a:p>
        </p:txBody>
      </p:sp>
      <p:sp>
        <p:nvSpPr>
          <p:cNvPr id="16" name="Text 14"/>
          <p:cNvSpPr/>
          <p:nvPr/>
        </p:nvSpPr>
        <p:spPr>
          <a:xfrm>
            <a:off x="475488" y="4663440"/>
            <a:ext cx="3858768" cy="365760"/>
          </a:xfrm>
          <a:prstGeom prst="rect">
            <a:avLst/>
          </a:prstGeom>
          <a:noFill/>
          <a:ln/>
        </p:spPr>
        <p:txBody>
          <a:bodyPr wrap="square" rtlCol="0" anchor="ctr"/>
          <a:lstStyle/>
          <a:p>
            <a:pPr marL="0" indent="0">
              <a:buNone/>
            </a:pPr>
            <a:r>
              <a:rPr lang="en-US" sz="1150" dirty="0">
                <a:solidFill>
                  <a:srgbClr val="1A0A2E"/>
                </a:solidFill>
                <a:latin typeface="Calibri" pitchFamily="34" charset="0"/>
                <a:ea typeface="Calibri" pitchFamily="34" charset="-122"/>
                <a:cs typeface="Calibri" pitchFamily="34" charset="-120"/>
              </a:rPr>
              <a:t>Write down one possibility you stopped believing in. Speak it out loud — 'It IS possible that...'</a:t>
            </a:r>
            <a:endParaRPr lang="en-US" sz="1150" dirty="0"/>
          </a:p>
        </p:txBody>
      </p:sp>
      <p:sp>
        <p:nvSpPr>
          <p:cNvPr id="17" name="Shape 15"/>
          <p:cNvSpPr/>
          <p:nvPr/>
        </p:nvSpPr>
        <p:spPr>
          <a:xfrm>
            <a:off x="4663440" y="2788920"/>
            <a:ext cx="4178808" cy="2212848"/>
          </a:xfrm>
          <a:prstGeom prst="rect">
            <a:avLst/>
          </a:prstGeom>
          <a:solidFill>
            <a:srgbClr val="F5F0FF"/>
          </a:solidFill>
          <a:ln w="12700">
            <a:solidFill>
              <a:srgbClr val="E0D8F0"/>
            </a:solidFill>
            <a:prstDash val="solid"/>
          </a:ln>
        </p:spPr>
        <p:txBody>
          <a:bodyPr/>
          <a:lstStyle/>
          <a:p>
            <a:endParaRPr lang="en-US"/>
          </a:p>
        </p:txBody>
      </p:sp>
      <p:sp>
        <p:nvSpPr>
          <p:cNvPr id="18" name="Text 16"/>
          <p:cNvSpPr/>
          <p:nvPr/>
        </p:nvSpPr>
        <p:spPr>
          <a:xfrm>
            <a:off x="4846320" y="2898648"/>
            <a:ext cx="3858768" cy="256032"/>
          </a:xfrm>
          <a:prstGeom prst="rect">
            <a:avLst/>
          </a:prstGeom>
          <a:noFill/>
          <a:ln/>
        </p:spPr>
        <p:txBody>
          <a:bodyPr wrap="square" rtlCol="0" anchor="ctr"/>
          <a:lstStyle/>
          <a:p>
            <a:pPr marL="0" indent="0">
              <a:buNone/>
            </a:pPr>
            <a:r>
              <a:rPr lang="en-US" sz="1100" b="1" kern="0" spc="100" dirty="0">
                <a:solidFill>
                  <a:srgbClr val="3D1A6E"/>
                </a:solidFill>
                <a:latin typeface="Calibri" pitchFamily="34" charset="0"/>
                <a:ea typeface="Calibri" pitchFamily="34" charset="-122"/>
                <a:cs typeface="Calibri" pitchFamily="34" charset="-120"/>
              </a:rPr>
              <a:t>EXPAND Reflection</a:t>
            </a:r>
            <a:endParaRPr lang="en-US" sz="1100" dirty="0"/>
          </a:p>
        </p:txBody>
      </p:sp>
      <p:sp>
        <p:nvSpPr>
          <p:cNvPr id="19" name="Text 17"/>
          <p:cNvSpPr/>
          <p:nvPr/>
        </p:nvSpPr>
        <p:spPr>
          <a:xfrm>
            <a:off x="4846320" y="3218688"/>
            <a:ext cx="3858768" cy="475488"/>
          </a:xfrm>
          <a:prstGeom prst="rect">
            <a:avLst/>
          </a:prstGeom>
          <a:noFill/>
          <a:ln/>
        </p:spPr>
        <p:txBody>
          <a:bodyPr wrap="square" rtlCol="0" anchor="ctr"/>
          <a:lstStyle/>
          <a:p>
            <a:pPr marL="0" indent="0">
              <a:buNone/>
            </a:pPr>
            <a:r>
              <a:rPr lang="en-US" sz="1250" dirty="0">
                <a:solidFill>
                  <a:srgbClr val="1A0A2E"/>
                </a:solidFill>
                <a:latin typeface="Calibri" pitchFamily="34" charset="0"/>
                <a:ea typeface="Calibri" pitchFamily="34" charset="-122"/>
                <a:cs typeface="Calibri" pitchFamily="34" charset="-120"/>
              </a:rPr>
              <a:t>• What limiting belief have I been holding about building my circle?</a:t>
            </a:r>
            <a:endParaRPr lang="en-US" sz="1250" dirty="0"/>
          </a:p>
        </p:txBody>
      </p:sp>
      <p:sp>
        <p:nvSpPr>
          <p:cNvPr id="20" name="Text 18"/>
          <p:cNvSpPr/>
          <p:nvPr/>
        </p:nvSpPr>
        <p:spPr>
          <a:xfrm>
            <a:off x="4846320" y="3730752"/>
            <a:ext cx="3858768" cy="475488"/>
          </a:xfrm>
          <a:prstGeom prst="rect">
            <a:avLst/>
          </a:prstGeom>
          <a:noFill/>
          <a:ln/>
        </p:spPr>
        <p:txBody>
          <a:bodyPr wrap="square" rtlCol="0" anchor="ctr"/>
          <a:lstStyle/>
          <a:p>
            <a:pPr marL="0" indent="0">
              <a:buNone/>
            </a:pPr>
            <a:r>
              <a:rPr lang="en-US" sz="1250" dirty="0">
                <a:solidFill>
                  <a:srgbClr val="1A0A2E"/>
                </a:solidFill>
                <a:latin typeface="Calibri" pitchFamily="34" charset="0"/>
                <a:ea typeface="Calibri" pitchFamily="34" charset="-122"/>
                <a:cs typeface="Calibri" pitchFamily="34" charset="-120"/>
              </a:rPr>
              <a:t>• What would change if I walked into every room believing it's possible?</a:t>
            </a:r>
            <a:endParaRPr lang="en-US" sz="12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DF6E3"/>
        </a:solidFill>
        <a:effectLst/>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6B2020"/>
          </a:solidFill>
          <a:ln w="12700">
            <a:solidFill>
              <a:srgbClr val="6B2020"/>
            </a:solidFill>
            <a:prstDash val="solid"/>
          </a:ln>
        </p:spPr>
        <p:txBody>
          <a:bodyPr/>
          <a:lstStyle/>
          <a:p>
            <a:endParaRPr lang="en-US"/>
          </a:p>
        </p:txBody>
      </p:sp>
      <p:sp>
        <p:nvSpPr>
          <p:cNvPr id="3" name="Shape 1"/>
          <p:cNvSpPr/>
          <p:nvPr/>
        </p:nvSpPr>
        <p:spPr>
          <a:xfrm>
            <a:off x="0" y="0"/>
            <a:ext cx="201168" cy="960120"/>
          </a:xfrm>
          <a:prstGeom prst="rect">
            <a:avLst/>
          </a:prstGeom>
          <a:solidFill>
            <a:srgbClr val="C9971C"/>
          </a:solidFill>
          <a:ln w="12700">
            <a:solidFill>
              <a:srgbClr val="C9971C"/>
            </a:solidFill>
            <a:prstDash val="solid"/>
          </a:ln>
        </p:spPr>
        <p:txBody>
          <a:bodyPr/>
          <a:lstStyle/>
          <a:p>
            <a:endParaRPr lang="en-US"/>
          </a:p>
        </p:txBody>
      </p:sp>
      <p:sp>
        <p:nvSpPr>
          <p:cNvPr id="4" name="Text 2"/>
          <p:cNvSpPr/>
          <p:nvPr/>
        </p:nvSpPr>
        <p:spPr>
          <a:xfrm>
            <a:off x="256032" y="73152"/>
            <a:ext cx="594360" cy="804672"/>
          </a:xfrm>
          <a:prstGeom prst="rect">
            <a:avLst/>
          </a:prstGeom>
          <a:noFill/>
          <a:ln/>
        </p:spPr>
        <p:txBody>
          <a:bodyPr wrap="square" rtlCol="0" anchor="ctr"/>
          <a:lstStyle/>
          <a:p>
            <a:pPr marL="0" indent="0" algn="l">
              <a:buNone/>
            </a:pPr>
            <a:r>
              <a:rPr lang="en-US" sz="4200" b="1" dirty="0">
                <a:solidFill>
                  <a:srgbClr val="C9971C"/>
                </a:solidFill>
                <a:latin typeface="Georgia" pitchFamily="34" charset="0"/>
                <a:ea typeface="Georgia" pitchFamily="34" charset="-122"/>
                <a:cs typeface="Georgia" pitchFamily="34" charset="-120"/>
              </a:rPr>
              <a:t>E</a:t>
            </a:r>
            <a:endParaRPr lang="en-US" sz="4200" dirty="0"/>
          </a:p>
        </p:txBody>
      </p:sp>
      <p:sp>
        <p:nvSpPr>
          <p:cNvPr id="5" name="Text 3"/>
          <p:cNvSpPr/>
          <p:nvPr/>
        </p:nvSpPr>
        <p:spPr>
          <a:xfrm>
            <a:off x="822960" y="73152"/>
            <a:ext cx="274320" cy="804672"/>
          </a:xfrm>
          <a:prstGeom prst="rect">
            <a:avLst/>
          </a:prstGeom>
          <a:noFill/>
          <a:ln/>
        </p:spPr>
        <p:txBody>
          <a:bodyPr wrap="square" rtlCol="0" anchor="ctr"/>
          <a:lstStyle/>
          <a:p>
            <a:pPr marL="0" indent="0" algn="ctr">
              <a:buNone/>
            </a:pPr>
            <a:r>
              <a:rPr lang="en-US" sz="3000" dirty="0">
                <a:solidFill>
                  <a:srgbClr val="FFFFFF"/>
                </a:solidFill>
                <a:latin typeface="Georgia" pitchFamily="34" charset="0"/>
                <a:ea typeface="Georgia" pitchFamily="34" charset="-122"/>
                <a:cs typeface="Georgia" pitchFamily="34" charset="-120"/>
              </a:rPr>
              <a:t>·</a:t>
            </a:r>
            <a:endParaRPr lang="en-US" sz="3000" dirty="0"/>
          </a:p>
        </p:txBody>
      </p:sp>
      <p:sp>
        <p:nvSpPr>
          <p:cNvPr id="6" name="Text 4"/>
          <p:cNvSpPr/>
          <p:nvPr/>
        </p:nvSpPr>
        <p:spPr>
          <a:xfrm>
            <a:off x="1078992" y="73152"/>
            <a:ext cx="6858000" cy="804672"/>
          </a:xfrm>
          <a:prstGeom prst="rect">
            <a:avLst/>
          </a:prstGeom>
          <a:noFill/>
          <a:ln/>
        </p:spPr>
        <p:txBody>
          <a:bodyPr wrap="square" rtlCol="0" anchor="ctr"/>
          <a:lstStyle/>
          <a:p>
            <a:pPr marL="0" indent="0" algn="l">
              <a:buNone/>
            </a:pPr>
            <a:r>
              <a:rPr lang="en-US" sz="2600" b="1" kern="0" spc="200" dirty="0">
                <a:solidFill>
                  <a:srgbClr val="FFFFFF"/>
                </a:solidFill>
                <a:latin typeface="Georgia" pitchFamily="34" charset="0"/>
                <a:ea typeface="Georgia" pitchFamily="34" charset="-122"/>
                <a:cs typeface="Georgia" pitchFamily="34" charset="-120"/>
              </a:rPr>
              <a:t>ENCOURAGEMENT</a:t>
            </a:r>
            <a:endParaRPr lang="en-US" sz="2600" dirty="0"/>
          </a:p>
        </p:txBody>
      </p:sp>
      <p:sp>
        <p:nvSpPr>
          <p:cNvPr id="7" name="Shape 5"/>
          <p:cNvSpPr/>
          <p:nvPr/>
        </p:nvSpPr>
        <p:spPr>
          <a:xfrm>
            <a:off x="292608" y="1078992"/>
            <a:ext cx="4206240" cy="3547872"/>
          </a:xfrm>
          <a:prstGeom prst="rect">
            <a:avLst/>
          </a:prstGeom>
          <a:solidFill>
            <a:srgbClr val="FFFFFF"/>
          </a:solidFill>
          <a:ln w="12700">
            <a:solidFill>
              <a:srgbClr val="E0D8F0"/>
            </a:solidFill>
            <a:prstDash val="solid"/>
          </a:ln>
        </p:spPr>
        <p:txBody>
          <a:bodyPr/>
          <a:lstStyle/>
          <a:p>
            <a:endParaRPr lang="en-US"/>
          </a:p>
        </p:txBody>
      </p:sp>
      <p:sp>
        <p:nvSpPr>
          <p:cNvPr id="8" name="Shape 6"/>
          <p:cNvSpPr/>
          <p:nvPr/>
        </p:nvSpPr>
        <p:spPr>
          <a:xfrm>
            <a:off x="292608" y="1078992"/>
            <a:ext cx="128016" cy="3547872"/>
          </a:xfrm>
          <a:prstGeom prst="rect">
            <a:avLst/>
          </a:prstGeom>
          <a:solidFill>
            <a:srgbClr val="6B2020"/>
          </a:solidFill>
          <a:ln w="12700">
            <a:solidFill>
              <a:srgbClr val="6B2020"/>
            </a:solidFill>
            <a:prstDash val="solid"/>
          </a:ln>
        </p:spPr>
        <p:txBody>
          <a:bodyPr/>
          <a:lstStyle/>
          <a:p>
            <a:endParaRPr lang="en-US"/>
          </a:p>
        </p:txBody>
      </p:sp>
      <p:sp>
        <p:nvSpPr>
          <p:cNvPr id="9" name="Text 7"/>
          <p:cNvSpPr/>
          <p:nvPr/>
        </p:nvSpPr>
        <p:spPr>
          <a:xfrm>
            <a:off x="530352" y="1170432"/>
            <a:ext cx="3822192" cy="274320"/>
          </a:xfrm>
          <a:prstGeom prst="rect">
            <a:avLst/>
          </a:prstGeom>
          <a:noFill/>
          <a:ln/>
        </p:spPr>
        <p:txBody>
          <a:bodyPr wrap="square" rtlCol="0" anchor="ctr"/>
          <a:lstStyle/>
          <a:p>
            <a:pPr marL="0" indent="0">
              <a:buNone/>
            </a:pPr>
            <a:r>
              <a:rPr lang="en-US" sz="1100" b="1" kern="0" spc="100" dirty="0">
                <a:solidFill>
                  <a:srgbClr val="6B2020"/>
                </a:solidFill>
                <a:latin typeface="Calibri" pitchFamily="34" charset="0"/>
                <a:ea typeface="Calibri" pitchFamily="34" charset="-122"/>
                <a:cs typeface="Calibri" pitchFamily="34" charset="-120"/>
              </a:rPr>
              <a:t>The Principle</a:t>
            </a:r>
            <a:endParaRPr lang="en-US" sz="1100" dirty="0"/>
          </a:p>
        </p:txBody>
      </p:sp>
      <p:sp>
        <p:nvSpPr>
          <p:cNvPr id="10" name="Text 8"/>
          <p:cNvSpPr/>
          <p:nvPr/>
        </p:nvSpPr>
        <p:spPr>
          <a:xfrm>
            <a:off x="530352" y="1481328"/>
            <a:ext cx="3822192" cy="2011680"/>
          </a:xfrm>
          <a:prstGeom prst="rect">
            <a:avLst/>
          </a:prstGeom>
          <a:noFill/>
          <a:ln/>
        </p:spPr>
        <p:txBody>
          <a:bodyPr wrap="square" rtlCol="0" anchor="t"/>
          <a:lstStyle/>
          <a:p>
            <a:pPr marL="0" indent="0">
              <a:buNone/>
            </a:pPr>
            <a:r>
              <a:rPr lang="en-US" sz="1250" dirty="0">
                <a:solidFill>
                  <a:srgbClr val="1A0A2E"/>
                </a:solidFill>
                <a:latin typeface="Calibri" pitchFamily="34" charset="0"/>
                <a:ea typeface="Calibri" pitchFamily="34" charset="-122"/>
                <a:cs typeface="Calibri" pitchFamily="34" charset="-120"/>
              </a:rPr>
              <a:t>Encouragement is currency. When you use the FORM method well, you become the person people remember — because you made them feel SEEN.</a:t>
            </a:r>
            <a:endParaRPr lang="en-US" sz="1250" dirty="0"/>
          </a:p>
          <a:p>
            <a:pPr marL="0" indent="0">
              <a:buNone/>
            </a:pPr>
            <a:endParaRPr lang="en-US" sz="1250" dirty="0"/>
          </a:p>
          <a:p>
            <a:pPr marL="0" indent="0">
              <a:buNone/>
            </a:pPr>
            <a:r>
              <a:rPr lang="en-US" sz="1250" dirty="0">
                <a:solidFill>
                  <a:srgbClr val="1A0A2E"/>
                </a:solidFill>
                <a:latin typeface="Calibri" pitchFamily="34" charset="0"/>
                <a:ea typeface="Calibri" pitchFamily="34" charset="-122"/>
                <a:cs typeface="Calibri" pitchFamily="34" charset="-120"/>
              </a:rPr>
              <a:t>Your inner circle should be your greatest source of encouragement — and you should be theirs.</a:t>
            </a:r>
            <a:endParaRPr lang="en-US" sz="1250" dirty="0"/>
          </a:p>
        </p:txBody>
      </p:sp>
      <p:sp>
        <p:nvSpPr>
          <p:cNvPr id="11" name="Text 9"/>
          <p:cNvSpPr/>
          <p:nvPr/>
        </p:nvSpPr>
        <p:spPr>
          <a:xfrm>
            <a:off x="530352" y="3547872"/>
            <a:ext cx="3822192" cy="914400"/>
          </a:xfrm>
          <a:prstGeom prst="rect">
            <a:avLst/>
          </a:prstGeom>
          <a:noFill/>
          <a:ln/>
        </p:spPr>
        <p:txBody>
          <a:bodyPr wrap="square" rtlCol="0" anchor="t"/>
          <a:lstStyle/>
          <a:p>
            <a:pPr marL="0" indent="0">
              <a:buNone/>
            </a:pPr>
            <a:r>
              <a:rPr lang="en-US" sz="1100" i="1" dirty="0">
                <a:solidFill>
                  <a:srgbClr val="1A7A7A"/>
                </a:solidFill>
                <a:latin typeface="Calibri" pitchFamily="34" charset="0"/>
                <a:ea typeface="Calibri" pitchFamily="34" charset="-122"/>
                <a:cs typeface="Calibri" pitchFamily="34" charset="-120"/>
              </a:rPr>
              <a:t>FORM · ALL FOUR — Encouragement lives in every FORM conversation. Be the person who asks the best questions.</a:t>
            </a:r>
            <a:endParaRPr lang="en-US" sz="1100" dirty="0"/>
          </a:p>
        </p:txBody>
      </p:sp>
      <p:sp>
        <p:nvSpPr>
          <p:cNvPr id="12" name="Shape 10"/>
          <p:cNvSpPr/>
          <p:nvPr/>
        </p:nvSpPr>
        <p:spPr>
          <a:xfrm>
            <a:off x="4663440" y="1078992"/>
            <a:ext cx="4178808" cy="2212848"/>
          </a:xfrm>
          <a:prstGeom prst="rect">
            <a:avLst/>
          </a:prstGeom>
          <a:solidFill>
            <a:srgbClr val="F5F0FF"/>
          </a:solidFill>
          <a:ln w="12700">
            <a:solidFill>
              <a:srgbClr val="E0D8F0"/>
            </a:solidFill>
            <a:prstDash val="solid"/>
          </a:ln>
        </p:spPr>
        <p:txBody>
          <a:bodyPr/>
          <a:lstStyle/>
          <a:p>
            <a:endParaRPr lang="en-US"/>
          </a:p>
        </p:txBody>
      </p:sp>
      <p:sp>
        <p:nvSpPr>
          <p:cNvPr id="13" name="Shape 11"/>
          <p:cNvSpPr/>
          <p:nvPr/>
        </p:nvSpPr>
        <p:spPr>
          <a:xfrm>
            <a:off x="4663440" y="1078992"/>
            <a:ext cx="128016" cy="2212848"/>
          </a:xfrm>
          <a:prstGeom prst="rect">
            <a:avLst/>
          </a:prstGeom>
          <a:solidFill>
            <a:srgbClr val="C9971C"/>
          </a:solidFill>
          <a:ln w="12700">
            <a:solidFill>
              <a:srgbClr val="C9971C"/>
            </a:solidFill>
            <a:prstDash val="solid"/>
          </a:ln>
        </p:spPr>
        <p:txBody>
          <a:bodyPr/>
          <a:lstStyle/>
          <a:p>
            <a:endParaRPr lang="en-US"/>
          </a:p>
        </p:txBody>
      </p:sp>
      <p:sp>
        <p:nvSpPr>
          <p:cNvPr id="14" name="Text 12"/>
          <p:cNvSpPr/>
          <p:nvPr/>
        </p:nvSpPr>
        <p:spPr>
          <a:xfrm>
            <a:off x="4901184" y="1170432"/>
            <a:ext cx="3794760" cy="274320"/>
          </a:xfrm>
          <a:prstGeom prst="rect">
            <a:avLst/>
          </a:prstGeom>
          <a:noFill/>
          <a:ln/>
        </p:spPr>
        <p:txBody>
          <a:bodyPr wrap="square" rtlCol="0" anchor="ctr"/>
          <a:lstStyle/>
          <a:p>
            <a:pPr marL="0" indent="0">
              <a:buNone/>
            </a:pPr>
            <a:r>
              <a:rPr lang="en-US" sz="1100" b="1" kern="0" spc="100" dirty="0">
                <a:solidFill>
                  <a:srgbClr val="3D1A6E"/>
                </a:solidFill>
                <a:latin typeface="Calibri" pitchFamily="34" charset="0"/>
                <a:ea typeface="Calibri" pitchFamily="34" charset="-122"/>
                <a:cs typeface="Calibri" pitchFamily="34" charset="-120"/>
              </a:rPr>
              <a:t>EXPAND Reflection</a:t>
            </a:r>
            <a:endParaRPr lang="en-US" sz="1100" dirty="0"/>
          </a:p>
        </p:txBody>
      </p:sp>
      <p:sp>
        <p:nvSpPr>
          <p:cNvPr id="15" name="Text 13"/>
          <p:cNvSpPr/>
          <p:nvPr/>
        </p:nvSpPr>
        <p:spPr>
          <a:xfrm>
            <a:off x="4901184" y="1508760"/>
            <a:ext cx="3794760" cy="438912"/>
          </a:xfrm>
          <a:prstGeom prst="rect">
            <a:avLst/>
          </a:prstGeom>
          <a:noFill/>
          <a:ln/>
        </p:spPr>
        <p:txBody>
          <a:bodyPr wrap="square" rtlCol="0" anchor="ctr"/>
          <a:lstStyle/>
          <a:p>
            <a:pPr marL="0" indent="0">
              <a:buNone/>
            </a:pPr>
            <a:r>
              <a:rPr lang="en-US" sz="1250" dirty="0">
                <a:solidFill>
                  <a:srgbClr val="1A0A2E"/>
                </a:solidFill>
                <a:latin typeface="Calibri" pitchFamily="34" charset="0"/>
                <a:ea typeface="Calibri" pitchFamily="34" charset="-122"/>
                <a:cs typeface="Calibri" pitchFamily="34" charset="-120"/>
              </a:rPr>
              <a:t>• Who in my circle needs a specific word of encouragement today?</a:t>
            </a:r>
            <a:endParaRPr lang="en-US" sz="1250" dirty="0"/>
          </a:p>
        </p:txBody>
      </p:sp>
      <p:sp>
        <p:nvSpPr>
          <p:cNvPr id="16" name="Text 14"/>
          <p:cNvSpPr/>
          <p:nvPr/>
        </p:nvSpPr>
        <p:spPr>
          <a:xfrm>
            <a:off x="4901184" y="1984248"/>
            <a:ext cx="3794760" cy="438912"/>
          </a:xfrm>
          <a:prstGeom prst="rect">
            <a:avLst/>
          </a:prstGeom>
          <a:noFill/>
          <a:ln/>
        </p:spPr>
        <p:txBody>
          <a:bodyPr wrap="square" rtlCol="0" anchor="ctr"/>
          <a:lstStyle/>
          <a:p>
            <a:pPr marL="0" indent="0">
              <a:buNone/>
            </a:pPr>
            <a:r>
              <a:rPr lang="en-US" sz="1250" dirty="0">
                <a:solidFill>
                  <a:srgbClr val="1A0A2E"/>
                </a:solidFill>
                <a:latin typeface="Calibri" pitchFamily="34" charset="0"/>
                <a:ea typeface="Calibri" pitchFamily="34" charset="-122"/>
                <a:cs typeface="Calibri" pitchFamily="34" charset="-120"/>
              </a:rPr>
              <a:t>• Am I willing to receive encouragement as well as give it?</a:t>
            </a:r>
            <a:endParaRPr lang="en-US" sz="1250" dirty="0"/>
          </a:p>
        </p:txBody>
      </p:sp>
      <p:sp>
        <p:nvSpPr>
          <p:cNvPr id="17" name="Shape 15"/>
          <p:cNvSpPr/>
          <p:nvPr/>
        </p:nvSpPr>
        <p:spPr>
          <a:xfrm>
            <a:off x="4663440" y="3410712"/>
            <a:ext cx="4178808" cy="1216152"/>
          </a:xfrm>
          <a:prstGeom prst="rect">
            <a:avLst/>
          </a:prstGeom>
          <a:solidFill>
            <a:srgbClr val="1A0A2E"/>
          </a:solidFill>
          <a:ln w="12700">
            <a:solidFill>
              <a:srgbClr val="E0D8F0"/>
            </a:solidFill>
            <a:prstDash val="solid"/>
          </a:ln>
        </p:spPr>
        <p:txBody>
          <a:bodyPr/>
          <a:lstStyle/>
          <a:p>
            <a:endParaRPr lang="en-US"/>
          </a:p>
        </p:txBody>
      </p:sp>
      <p:sp>
        <p:nvSpPr>
          <p:cNvPr id="18" name="Shape 16"/>
          <p:cNvSpPr/>
          <p:nvPr/>
        </p:nvSpPr>
        <p:spPr>
          <a:xfrm>
            <a:off x="4663440" y="3410712"/>
            <a:ext cx="128016" cy="1216152"/>
          </a:xfrm>
          <a:prstGeom prst="rect">
            <a:avLst/>
          </a:prstGeom>
          <a:solidFill>
            <a:srgbClr val="C9971C"/>
          </a:solidFill>
          <a:ln w="12700">
            <a:solidFill>
              <a:srgbClr val="C9971C"/>
            </a:solidFill>
            <a:prstDash val="solid"/>
          </a:ln>
        </p:spPr>
        <p:txBody>
          <a:bodyPr/>
          <a:lstStyle/>
          <a:p>
            <a:endParaRPr lang="en-US"/>
          </a:p>
        </p:txBody>
      </p:sp>
      <p:sp>
        <p:nvSpPr>
          <p:cNvPr id="19" name="Text 17"/>
          <p:cNvSpPr/>
          <p:nvPr/>
        </p:nvSpPr>
        <p:spPr>
          <a:xfrm>
            <a:off x="4901184" y="3493008"/>
            <a:ext cx="3794760" cy="256032"/>
          </a:xfrm>
          <a:prstGeom prst="rect">
            <a:avLst/>
          </a:prstGeom>
          <a:noFill/>
          <a:ln/>
        </p:spPr>
        <p:txBody>
          <a:bodyPr wrap="square" rtlCol="0" anchor="ctr"/>
          <a:lstStyle/>
          <a:p>
            <a:pPr marL="0" indent="0">
              <a:buNone/>
            </a:pPr>
            <a:r>
              <a:rPr lang="en-US" sz="1000" b="1" kern="0" spc="100" dirty="0">
                <a:solidFill>
                  <a:srgbClr val="C9971C"/>
                </a:solidFill>
                <a:latin typeface="Calibri" pitchFamily="34" charset="0"/>
                <a:ea typeface="Calibri" pitchFamily="34" charset="-122"/>
                <a:cs typeface="Calibri" pitchFamily="34" charset="-120"/>
              </a:rPr>
              <a:t>ENCOURAGEMENT CHALLENGE</a:t>
            </a:r>
            <a:endParaRPr lang="en-US" sz="1000" dirty="0"/>
          </a:p>
        </p:txBody>
      </p:sp>
      <p:sp>
        <p:nvSpPr>
          <p:cNvPr id="20" name="Text 18"/>
          <p:cNvSpPr/>
          <p:nvPr/>
        </p:nvSpPr>
        <p:spPr>
          <a:xfrm>
            <a:off x="4901184" y="3785616"/>
            <a:ext cx="3794760" cy="749808"/>
          </a:xfrm>
          <a:prstGeom prst="rect">
            <a:avLst/>
          </a:prstGeom>
          <a:noFill/>
          <a:ln/>
        </p:spPr>
        <p:txBody>
          <a:bodyPr wrap="square" rtlCol="0" anchor="ctr"/>
          <a:lstStyle/>
          <a:p>
            <a:pPr marL="0" indent="0">
              <a:buNone/>
            </a:pPr>
            <a:r>
              <a:rPr lang="en-US" sz="1250" dirty="0">
                <a:solidFill>
                  <a:srgbClr val="FFFFFF"/>
                </a:solidFill>
                <a:latin typeface="Calibri" pitchFamily="34" charset="0"/>
                <a:ea typeface="Calibri" pitchFamily="34" charset="-122"/>
                <a:cs typeface="Calibri" pitchFamily="34" charset="-120"/>
              </a:rPr>
              <a:t>Text ONE woman from this prayer group and tell her one SPECIFIC thing she did that encouraged you.</a:t>
            </a:r>
            <a:endParaRPr lang="en-US" sz="12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DF6E3"/>
        </a:solidFill>
        <a:effectLst/>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E5C3A"/>
          </a:solidFill>
          <a:ln w="12700">
            <a:solidFill>
              <a:srgbClr val="1E5C3A"/>
            </a:solidFill>
            <a:prstDash val="solid"/>
          </a:ln>
        </p:spPr>
        <p:txBody>
          <a:bodyPr/>
          <a:lstStyle/>
          <a:p>
            <a:endParaRPr lang="en-US"/>
          </a:p>
        </p:txBody>
      </p:sp>
      <p:sp>
        <p:nvSpPr>
          <p:cNvPr id="3" name="Shape 1"/>
          <p:cNvSpPr/>
          <p:nvPr/>
        </p:nvSpPr>
        <p:spPr>
          <a:xfrm>
            <a:off x="0" y="0"/>
            <a:ext cx="201168" cy="960120"/>
          </a:xfrm>
          <a:prstGeom prst="rect">
            <a:avLst/>
          </a:prstGeom>
          <a:solidFill>
            <a:srgbClr val="C9971C"/>
          </a:solidFill>
          <a:ln w="12700">
            <a:solidFill>
              <a:srgbClr val="C9971C"/>
            </a:solidFill>
            <a:prstDash val="solid"/>
          </a:ln>
        </p:spPr>
        <p:txBody>
          <a:bodyPr/>
          <a:lstStyle/>
          <a:p>
            <a:endParaRPr lang="en-US"/>
          </a:p>
        </p:txBody>
      </p:sp>
      <p:sp>
        <p:nvSpPr>
          <p:cNvPr id="4" name="Text 2"/>
          <p:cNvSpPr/>
          <p:nvPr/>
        </p:nvSpPr>
        <p:spPr>
          <a:xfrm>
            <a:off x="256032" y="73152"/>
            <a:ext cx="594360" cy="804672"/>
          </a:xfrm>
          <a:prstGeom prst="rect">
            <a:avLst/>
          </a:prstGeom>
          <a:noFill/>
          <a:ln/>
        </p:spPr>
        <p:txBody>
          <a:bodyPr wrap="square" rtlCol="0" anchor="ctr"/>
          <a:lstStyle/>
          <a:p>
            <a:pPr marL="0" indent="0" algn="l">
              <a:buNone/>
            </a:pPr>
            <a:r>
              <a:rPr lang="en-US" sz="4200" b="1" dirty="0">
                <a:solidFill>
                  <a:srgbClr val="C9971C"/>
                </a:solidFill>
                <a:latin typeface="Georgia" pitchFamily="34" charset="0"/>
                <a:ea typeface="Georgia" pitchFamily="34" charset="-122"/>
                <a:cs typeface="Georgia" pitchFamily="34" charset="-120"/>
              </a:rPr>
              <a:t>V</a:t>
            </a:r>
            <a:endParaRPr lang="en-US" sz="4200" dirty="0"/>
          </a:p>
        </p:txBody>
      </p:sp>
      <p:sp>
        <p:nvSpPr>
          <p:cNvPr id="5" name="Text 3"/>
          <p:cNvSpPr/>
          <p:nvPr/>
        </p:nvSpPr>
        <p:spPr>
          <a:xfrm>
            <a:off x="822960" y="73152"/>
            <a:ext cx="274320" cy="804672"/>
          </a:xfrm>
          <a:prstGeom prst="rect">
            <a:avLst/>
          </a:prstGeom>
          <a:noFill/>
          <a:ln/>
        </p:spPr>
        <p:txBody>
          <a:bodyPr wrap="square" rtlCol="0" anchor="ctr"/>
          <a:lstStyle/>
          <a:p>
            <a:pPr marL="0" indent="0" algn="ctr">
              <a:buNone/>
            </a:pPr>
            <a:r>
              <a:rPr lang="en-US" sz="3000" dirty="0">
                <a:solidFill>
                  <a:srgbClr val="FFFFFF"/>
                </a:solidFill>
                <a:latin typeface="Georgia" pitchFamily="34" charset="0"/>
                <a:ea typeface="Georgia" pitchFamily="34" charset="-122"/>
                <a:cs typeface="Georgia" pitchFamily="34" charset="-120"/>
              </a:rPr>
              <a:t>·</a:t>
            </a:r>
            <a:endParaRPr lang="en-US" sz="3000" dirty="0"/>
          </a:p>
        </p:txBody>
      </p:sp>
      <p:sp>
        <p:nvSpPr>
          <p:cNvPr id="6" name="Text 4"/>
          <p:cNvSpPr/>
          <p:nvPr/>
        </p:nvSpPr>
        <p:spPr>
          <a:xfrm>
            <a:off x="1078992" y="73152"/>
            <a:ext cx="6858000" cy="804672"/>
          </a:xfrm>
          <a:prstGeom prst="rect">
            <a:avLst/>
          </a:prstGeom>
          <a:noFill/>
          <a:ln/>
        </p:spPr>
        <p:txBody>
          <a:bodyPr wrap="square" rtlCol="0" anchor="ctr"/>
          <a:lstStyle/>
          <a:p>
            <a:pPr marL="0" indent="0" algn="l">
              <a:buNone/>
            </a:pPr>
            <a:r>
              <a:rPr lang="en-US" sz="2600" b="1" kern="0" spc="200" dirty="0">
                <a:solidFill>
                  <a:srgbClr val="FFFFFF"/>
                </a:solidFill>
                <a:latin typeface="Georgia" pitchFamily="34" charset="0"/>
                <a:ea typeface="Georgia" pitchFamily="34" charset="-122"/>
                <a:cs typeface="Georgia" pitchFamily="34" charset="-120"/>
              </a:rPr>
              <a:t>VISION</a:t>
            </a:r>
            <a:endParaRPr lang="en-US" sz="2600" dirty="0"/>
          </a:p>
        </p:txBody>
      </p:sp>
      <p:sp>
        <p:nvSpPr>
          <p:cNvPr id="7" name="Shape 5"/>
          <p:cNvSpPr/>
          <p:nvPr/>
        </p:nvSpPr>
        <p:spPr>
          <a:xfrm>
            <a:off x="292608" y="1078992"/>
            <a:ext cx="8549640" cy="1572768"/>
          </a:xfrm>
          <a:prstGeom prst="rect">
            <a:avLst/>
          </a:prstGeom>
          <a:solidFill>
            <a:srgbClr val="FFFFFF"/>
          </a:solidFill>
          <a:ln w="12700">
            <a:solidFill>
              <a:srgbClr val="E0D8F0"/>
            </a:solidFill>
            <a:prstDash val="solid"/>
          </a:ln>
        </p:spPr>
        <p:txBody>
          <a:bodyPr/>
          <a:lstStyle/>
          <a:p>
            <a:endParaRPr lang="en-US"/>
          </a:p>
        </p:txBody>
      </p:sp>
      <p:sp>
        <p:nvSpPr>
          <p:cNvPr id="8" name="Shape 6"/>
          <p:cNvSpPr/>
          <p:nvPr/>
        </p:nvSpPr>
        <p:spPr>
          <a:xfrm>
            <a:off x="292608" y="1078992"/>
            <a:ext cx="8549640" cy="91440"/>
          </a:xfrm>
          <a:prstGeom prst="rect">
            <a:avLst/>
          </a:prstGeom>
          <a:solidFill>
            <a:srgbClr val="1E5C3A"/>
          </a:solidFill>
          <a:ln w="12700">
            <a:solidFill>
              <a:srgbClr val="1E5C3A"/>
            </a:solidFill>
            <a:prstDash val="solid"/>
          </a:ln>
        </p:spPr>
        <p:txBody>
          <a:bodyPr/>
          <a:lstStyle/>
          <a:p>
            <a:endParaRPr lang="en-US"/>
          </a:p>
        </p:txBody>
      </p:sp>
      <p:sp>
        <p:nvSpPr>
          <p:cNvPr id="9" name="Text 7"/>
          <p:cNvSpPr/>
          <p:nvPr/>
        </p:nvSpPr>
        <p:spPr>
          <a:xfrm>
            <a:off x="475488" y="1207008"/>
            <a:ext cx="8229600" cy="256032"/>
          </a:xfrm>
          <a:prstGeom prst="rect">
            <a:avLst/>
          </a:prstGeom>
          <a:noFill/>
          <a:ln/>
        </p:spPr>
        <p:txBody>
          <a:bodyPr wrap="square" rtlCol="0" anchor="ctr"/>
          <a:lstStyle/>
          <a:p>
            <a:pPr marL="0" indent="0">
              <a:buNone/>
            </a:pPr>
            <a:r>
              <a:rPr lang="en-US" sz="1100" b="1" kern="0" spc="100" dirty="0">
                <a:solidFill>
                  <a:srgbClr val="1E5C3A"/>
                </a:solidFill>
                <a:latin typeface="Calibri" pitchFamily="34" charset="0"/>
                <a:ea typeface="Calibri" pitchFamily="34" charset="-122"/>
                <a:cs typeface="Calibri" pitchFamily="34" charset="-120"/>
              </a:rPr>
              <a:t>The Principle</a:t>
            </a:r>
            <a:endParaRPr lang="en-US" sz="1100" dirty="0"/>
          </a:p>
        </p:txBody>
      </p:sp>
      <p:sp>
        <p:nvSpPr>
          <p:cNvPr id="10" name="Text 8"/>
          <p:cNvSpPr/>
          <p:nvPr/>
        </p:nvSpPr>
        <p:spPr>
          <a:xfrm>
            <a:off x="475488" y="1499616"/>
            <a:ext cx="8229600" cy="1078992"/>
          </a:xfrm>
          <a:prstGeom prst="rect">
            <a:avLst/>
          </a:prstGeom>
          <a:noFill/>
          <a:ln/>
        </p:spPr>
        <p:txBody>
          <a:bodyPr wrap="square" rtlCol="0" anchor="t"/>
          <a:lstStyle/>
          <a:p>
            <a:pPr marL="0" indent="0">
              <a:buNone/>
            </a:pPr>
            <a:r>
              <a:rPr lang="en-US" sz="1250" dirty="0">
                <a:solidFill>
                  <a:srgbClr val="1A0A2E"/>
                </a:solidFill>
                <a:latin typeface="Calibri" pitchFamily="34" charset="0"/>
                <a:ea typeface="Calibri" pitchFamily="34" charset="-122"/>
                <a:cs typeface="Calibri" pitchFamily="34" charset="-120"/>
              </a:rPr>
              <a:t>God doesn’t give you a big assignment and a small circle. When you say yes to the vision, He will send the people.</a:t>
            </a:r>
            <a:endParaRPr lang="en-US" sz="1250" dirty="0"/>
          </a:p>
          <a:p>
            <a:pPr marL="0" indent="0">
              <a:buNone/>
            </a:pPr>
            <a:endParaRPr lang="en-US" sz="1250" dirty="0"/>
          </a:p>
          <a:p>
            <a:pPr marL="0" indent="0">
              <a:buNone/>
            </a:pPr>
            <a:r>
              <a:rPr lang="en-US" sz="1250" dirty="0">
                <a:solidFill>
                  <a:srgbClr val="1A0A2E"/>
                </a:solidFill>
                <a:latin typeface="Calibri" pitchFamily="34" charset="0"/>
                <a:ea typeface="Calibri" pitchFamily="34" charset="-122"/>
                <a:cs typeface="Calibri" pitchFamily="34" charset="-120"/>
              </a:rPr>
              <a:t>Your circle is not a network built for personal gain — it is a God-appointed ecosystem designed to help you carry and complete your assignment. The people He places in your circle are not there by accident. They are collaborators in what He is building through you.</a:t>
            </a:r>
            <a:endParaRPr lang="en-US" sz="1250" dirty="0"/>
          </a:p>
        </p:txBody>
      </p:sp>
      <p:sp>
        <p:nvSpPr>
          <p:cNvPr id="11" name="Shape 9"/>
          <p:cNvSpPr/>
          <p:nvPr/>
        </p:nvSpPr>
        <p:spPr>
          <a:xfrm>
            <a:off x="292608" y="2788920"/>
            <a:ext cx="4206240" cy="2212848"/>
          </a:xfrm>
          <a:prstGeom prst="rect">
            <a:avLst/>
          </a:prstGeom>
          <a:solidFill>
            <a:srgbClr val="F0F8F0"/>
          </a:solidFill>
          <a:ln w="12700">
            <a:solidFill>
              <a:srgbClr val="E0D8F0"/>
            </a:solidFill>
            <a:prstDash val="solid"/>
          </a:ln>
        </p:spPr>
        <p:txBody>
          <a:bodyPr/>
          <a:lstStyle/>
          <a:p>
            <a:endParaRPr lang="en-US"/>
          </a:p>
        </p:txBody>
      </p:sp>
      <p:sp>
        <p:nvSpPr>
          <p:cNvPr id="12" name="Shape 10"/>
          <p:cNvSpPr/>
          <p:nvPr/>
        </p:nvSpPr>
        <p:spPr>
          <a:xfrm>
            <a:off x="292608" y="2788920"/>
            <a:ext cx="8549640" cy="73152"/>
          </a:xfrm>
          <a:prstGeom prst="rect">
            <a:avLst/>
          </a:prstGeom>
          <a:solidFill>
            <a:srgbClr val="C9971C"/>
          </a:solidFill>
          <a:ln w="12700">
            <a:solidFill>
              <a:srgbClr val="C9971C"/>
            </a:solidFill>
            <a:prstDash val="solid"/>
          </a:ln>
        </p:spPr>
        <p:txBody>
          <a:bodyPr/>
          <a:lstStyle/>
          <a:p>
            <a:endParaRPr lang="en-US"/>
          </a:p>
        </p:txBody>
      </p:sp>
      <p:sp>
        <p:nvSpPr>
          <p:cNvPr id="13" name="Text 11"/>
          <p:cNvSpPr/>
          <p:nvPr/>
        </p:nvSpPr>
        <p:spPr>
          <a:xfrm>
            <a:off x="475488" y="2898648"/>
            <a:ext cx="3858768" cy="256032"/>
          </a:xfrm>
          <a:prstGeom prst="rect">
            <a:avLst/>
          </a:prstGeom>
          <a:noFill/>
          <a:ln/>
        </p:spPr>
        <p:txBody>
          <a:bodyPr wrap="square" rtlCol="0" anchor="ctr"/>
          <a:lstStyle/>
          <a:p>
            <a:pPr marL="0" indent="0">
              <a:buNone/>
            </a:pPr>
            <a:r>
              <a:rPr lang="en-US" sz="1100" b="1" kern="0" spc="100" dirty="0">
                <a:solidFill>
                  <a:srgbClr val="1A7A7A"/>
                </a:solidFill>
                <a:latin typeface="Calibri" pitchFamily="34" charset="0"/>
                <a:ea typeface="Calibri" pitchFamily="34" charset="-122"/>
                <a:cs typeface="Calibri" pitchFamily="34" charset="-120"/>
              </a:rPr>
              <a:t>FORM Connection</a:t>
            </a:r>
            <a:endParaRPr lang="en-US" sz="1100" dirty="0"/>
          </a:p>
        </p:txBody>
      </p:sp>
      <p:sp>
        <p:nvSpPr>
          <p:cNvPr id="14" name="Text 12"/>
          <p:cNvSpPr/>
          <p:nvPr/>
        </p:nvSpPr>
        <p:spPr>
          <a:xfrm>
            <a:off x="475488" y="3200400"/>
            <a:ext cx="3858768" cy="1188720"/>
          </a:xfrm>
          <a:prstGeom prst="rect">
            <a:avLst/>
          </a:prstGeom>
          <a:noFill/>
          <a:ln/>
        </p:spPr>
        <p:txBody>
          <a:bodyPr wrap="square" rtlCol="0" anchor="ctr"/>
          <a:lstStyle/>
          <a:p>
            <a:pPr marL="0" indent="0">
              <a:buNone/>
            </a:pPr>
            <a:r>
              <a:rPr lang="en-US" sz="1250" i="1" dirty="0">
                <a:solidFill>
                  <a:srgbClr val="1A0A2E"/>
                </a:solidFill>
                <a:latin typeface="Calibri" pitchFamily="34" charset="0"/>
                <a:ea typeface="Calibri" pitchFamily="34" charset="-122"/>
                <a:cs typeface="Calibri" pitchFamily="34" charset="-120"/>
              </a:rPr>
              <a:t>FORM · MOTIVATION — Ask what drives them. Listen for assignment alignment. Your next inner-circle member is someone God is sending to help carry the vision — not someone to use, but someone to build with.</a:t>
            </a:r>
            <a:endParaRPr lang="en-US" sz="1250" dirty="0"/>
          </a:p>
        </p:txBody>
      </p:sp>
      <p:sp>
        <p:nvSpPr>
          <p:cNvPr id="15" name="Text 13"/>
          <p:cNvSpPr/>
          <p:nvPr/>
        </p:nvSpPr>
        <p:spPr>
          <a:xfrm>
            <a:off x="475488" y="4434840"/>
            <a:ext cx="3858768" cy="228600"/>
          </a:xfrm>
          <a:prstGeom prst="rect">
            <a:avLst/>
          </a:prstGeom>
          <a:noFill/>
          <a:ln/>
        </p:spPr>
        <p:txBody>
          <a:bodyPr wrap="square" rtlCol="0" anchor="ctr"/>
          <a:lstStyle/>
          <a:p>
            <a:pPr marL="0" indent="0">
              <a:buNone/>
            </a:pPr>
            <a:r>
              <a:rPr lang="en-US" sz="1000" b="1" kern="0" spc="100" dirty="0">
                <a:solidFill>
                  <a:srgbClr val="1E5C3A"/>
                </a:solidFill>
                <a:latin typeface="Calibri" pitchFamily="34" charset="0"/>
                <a:ea typeface="Calibri" pitchFamily="34" charset="-122"/>
                <a:cs typeface="Calibri" pitchFamily="34" charset="-120"/>
              </a:rPr>
              <a:t>VISION BOARD MOMENT</a:t>
            </a:r>
            <a:endParaRPr lang="en-US" sz="1000" dirty="0"/>
          </a:p>
        </p:txBody>
      </p:sp>
      <p:sp>
        <p:nvSpPr>
          <p:cNvPr id="16" name="Text 14"/>
          <p:cNvSpPr/>
          <p:nvPr/>
        </p:nvSpPr>
        <p:spPr>
          <a:xfrm>
            <a:off x="475488" y="4663440"/>
            <a:ext cx="3858768" cy="365760"/>
          </a:xfrm>
          <a:prstGeom prst="rect">
            <a:avLst/>
          </a:prstGeom>
          <a:noFill/>
          <a:ln/>
        </p:spPr>
        <p:txBody>
          <a:bodyPr wrap="square" rtlCol="0" anchor="ctr"/>
          <a:lstStyle/>
          <a:p>
            <a:pPr marL="0" indent="0">
              <a:buNone/>
            </a:pPr>
            <a:r>
              <a:rPr lang="en-US" sz="1150" dirty="0">
                <a:solidFill>
                  <a:srgbClr val="1A0A2E"/>
                </a:solidFill>
                <a:latin typeface="Calibri" pitchFamily="34" charset="0"/>
                <a:ea typeface="Calibri" pitchFamily="34" charset="-122"/>
                <a:cs typeface="Calibri" pitchFamily="34" charset="-120"/>
              </a:rPr>
              <a:t>Write one name: someone God is sending to help you carry your assignment. Commit to connecting with them in the next 30 days.</a:t>
            </a:r>
            <a:endParaRPr lang="en-US" sz="1150" dirty="0"/>
          </a:p>
        </p:txBody>
      </p:sp>
      <p:sp>
        <p:nvSpPr>
          <p:cNvPr id="17" name="Shape 15"/>
          <p:cNvSpPr/>
          <p:nvPr/>
        </p:nvSpPr>
        <p:spPr>
          <a:xfrm>
            <a:off x="4663440" y="2788920"/>
            <a:ext cx="4178808" cy="2212848"/>
          </a:xfrm>
          <a:prstGeom prst="rect">
            <a:avLst/>
          </a:prstGeom>
          <a:solidFill>
            <a:srgbClr val="F5F0FF"/>
          </a:solidFill>
          <a:ln w="12700">
            <a:solidFill>
              <a:srgbClr val="E0D8F0"/>
            </a:solidFill>
            <a:prstDash val="solid"/>
          </a:ln>
        </p:spPr>
        <p:txBody>
          <a:bodyPr/>
          <a:lstStyle/>
          <a:p>
            <a:endParaRPr lang="en-US"/>
          </a:p>
        </p:txBody>
      </p:sp>
      <p:sp>
        <p:nvSpPr>
          <p:cNvPr id="18" name="Text 16"/>
          <p:cNvSpPr/>
          <p:nvPr/>
        </p:nvSpPr>
        <p:spPr>
          <a:xfrm>
            <a:off x="4846320" y="2898648"/>
            <a:ext cx="3858768" cy="256032"/>
          </a:xfrm>
          <a:prstGeom prst="rect">
            <a:avLst/>
          </a:prstGeom>
          <a:noFill/>
          <a:ln/>
        </p:spPr>
        <p:txBody>
          <a:bodyPr wrap="square" rtlCol="0" anchor="ctr"/>
          <a:lstStyle/>
          <a:p>
            <a:pPr marL="0" indent="0">
              <a:buNone/>
            </a:pPr>
            <a:r>
              <a:rPr lang="en-US" sz="1100" b="1" kern="0" spc="100" dirty="0">
                <a:solidFill>
                  <a:srgbClr val="3D1A6E"/>
                </a:solidFill>
                <a:latin typeface="Calibri" pitchFamily="34" charset="0"/>
                <a:ea typeface="Calibri" pitchFamily="34" charset="-122"/>
                <a:cs typeface="Calibri" pitchFamily="34" charset="-120"/>
              </a:rPr>
              <a:t>EXPAND Reflection</a:t>
            </a:r>
            <a:endParaRPr lang="en-US" sz="1100" dirty="0"/>
          </a:p>
        </p:txBody>
      </p:sp>
      <p:sp>
        <p:nvSpPr>
          <p:cNvPr id="19" name="Text 17"/>
          <p:cNvSpPr/>
          <p:nvPr/>
        </p:nvSpPr>
        <p:spPr>
          <a:xfrm>
            <a:off x="4846320" y="3218688"/>
            <a:ext cx="3858768" cy="475488"/>
          </a:xfrm>
          <a:prstGeom prst="rect">
            <a:avLst/>
          </a:prstGeom>
          <a:noFill/>
          <a:ln/>
        </p:spPr>
        <p:txBody>
          <a:bodyPr wrap="square" rtlCol="0" anchor="ctr"/>
          <a:lstStyle/>
          <a:p>
            <a:pPr marL="0" indent="0">
              <a:buNone/>
            </a:pPr>
            <a:r>
              <a:rPr lang="en-US" sz="1250" dirty="0">
                <a:solidFill>
                  <a:srgbClr val="1A0A2E"/>
                </a:solidFill>
                <a:latin typeface="Calibri" pitchFamily="34" charset="0"/>
                <a:ea typeface="Calibri" pitchFamily="34" charset="-122"/>
                <a:cs typeface="Calibri" pitchFamily="34" charset="-120"/>
              </a:rPr>
              <a:t>• What vision or assignment did God expand in you during these 21 days?</a:t>
            </a:r>
            <a:endParaRPr lang="en-US" sz="1250" dirty="0"/>
          </a:p>
        </p:txBody>
      </p:sp>
      <p:sp>
        <p:nvSpPr>
          <p:cNvPr id="20" name="Text 18"/>
          <p:cNvSpPr/>
          <p:nvPr/>
        </p:nvSpPr>
        <p:spPr>
          <a:xfrm>
            <a:off x="4846320" y="3730752"/>
            <a:ext cx="3858768" cy="475488"/>
          </a:xfrm>
          <a:prstGeom prst="rect">
            <a:avLst/>
          </a:prstGeom>
          <a:noFill/>
          <a:ln/>
        </p:spPr>
        <p:txBody>
          <a:bodyPr wrap="square" rtlCol="0" anchor="ctr"/>
          <a:lstStyle/>
          <a:p>
            <a:pPr marL="0" indent="0">
              <a:buNone/>
            </a:pPr>
            <a:r>
              <a:rPr lang="en-US" sz="1250" dirty="0">
                <a:solidFill>
                  <a:srgbClr val="1A0A2E"/>
                </a:solidFill>
                <a:latin typeface="Calibri" pitchFamily="34" charset="0"/>
                <a:ea typeface="Calibri" pitchFamily="34" charset="-122"/>
                <a:cs typeface="Calibri" pitchFamily="34" charset="-120"/>
              </a:rPr>
              <a:t>• Who in your circle has God already appointed to help you carry this assignment?</a:t>
            </a:r>
            <a:endParaRPr lang="en-US" sz="1250" dirty="0"/>
          </a:p>
        </p:txBody>
      </p:sp>
      <p:sp>
        <p:nvSpPr>
          <p:cNvPr id="21" name="Text 19"/>
          <p:cNvSpPr/>
          <p:nvPr/>
        </p:nvSpPr>
        <p:spPr>
          <a:xfrm>
            <a:off x="4846320" y="4242816"/>
            <a:ext cx="3858768" cy="475488"/>
          </a:xfrm>
          <a:prstGeom prst="rect">
            <a:avLst/>
          </a:prstGeom>
          <a:noFill/>
          <a:ln/>
        </p:spPr>
        <p:txBody>
          <a:bodyPr wrap="square" rtlCol="0" anchor="ctr"/>
          <a:lstStyle/>
          <a:p>
            <a:pPr marL="0" indent="0">
              <a:buNone/>
            </a:pPr>
            <a:r>
              <a:rPr lang="en-US" sz="1250" dirty="0">
                <a:solidFill>
                  <a:srgbClr val="1A0A2E"/>
                </a:solidFill>
                <a:latin typeface="Calibri" pitchFamily="34" charset="0"/>
                <a:ea typeface="Calibri" pitchFamily="34" charset="-122"/>
                <a:cs typeface="Calibri" pitchFamily="34" charset="-120"/>
              </a:rPr>
              <a:t>• Who needs to be ADDED to your circle to help you complete what God is building through you?</a:t>
            </a:r>
            <a:endParaRPr lang="en-US" sz="125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DF6E3"/>
        </a:solidFill>
        <a:effectLst/>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5C4A1E"/>
          </a:solidFill>
          <a:ln w="12700">
            <a:solidFill>
              <a:srgbClr val="5C4A1E"/>
            </a:solidFill>
            <a:prstDash val="solid"/>
          </a:ln>
        </p:spPr>
        <p:txBody>
          <a:bodyPr/>
          <a:lstStyle/>
          <a:p>
            <a:endParaRPr lang="en-US"/>
          </a:p>
        </p:txBody>
      </p:sp>
      <p:sp>
        <p:nvSpPr>
          <p:cNvPr id="3" name="Shape 1"/>
          <p:cNvSpPr/>
          <p:nvPr/>
        </p:nvSpPr>
        <p:spPr>
          <a:xfrm>
            <a:off x="0" y="0"/>
            <a:ext cx="201168" cy="960120"/>
          </a:xfrm>
          <a:prstGeom prst="rect">
            <a:avLst/>
          </a:prstGeom>
          <a:solidFill>
            <a:srgbClr val="C9971C"/>
          </a:solidFill>
          <a:ln w="12700">
            <a:solidFill>
              <a:srgbClr val="C9971C"/>
            </a:solidFill>
            <a:prstDash val="solid"/>
          </a:ln>
        </p:spPr>
        <p:txBody>
          <a:bodyPr/>
          <a:lstStyle/>
          <a:p>
            <a:endParaRPr lang="en-US"/>
          </a:p>
        </p:txBody>
      </p:sp>
      <p:sp>
        <p:nvSpPr>
          <p:cNvPr id="4" name="Text 2"/>
          <p:cNvSpPr/>
          <p:nvPr/>
        </p:nvSpPr>
        <p:spPr>
          <a:xfrm>
            <a:off x="256032" y="73152"/>
            <a:ext cx="594360" cy="804672"/>
          </a:xfrm>
          <a:prstGeom prst="rect">
            <a:avLst/>
          </a:prstGeom>
          <a:noFill/>
          <a:ln/>
        </p:spPr>
        <p:txBody>
          <a:bodyPr wrap="square" rtlCol="0" anchor="ctr"/>
          <a:lstStyle/>
          <a:p>
            <a:pPr marL="0" indent="0" algn="l">
              <a:buNone/>
            </a:pPr>
            <a:r>
              <a:rPr lang="en-US" sz="4200" b="1" dirty="0">
                <a:solidFill>
                  <a:srgbClr val="C9971C"/>
                </a:solidFill>
                <a:latin typeface="Georgia" pitchFamily="34" charset="0"/>
                <a:ea typeface="Georgia" pitchFamily="34" charset="-122"/>
                <a:cs typeface="Georgia" pitchFamily="34" charset="-120"/>
              </a:rPr>
              <a:t>E</a:t>
            </a:r>
            <a:endParaRPr lang="en-US" sz="4200" dirty="0"/>
          </a:p>
        </p:txBody>
      </p:sp>
      <p:sp>
        <p:nvSpPr>
          <p:cNvPr id="5" name="Text 3"/>
          <p:cNvSpPr/>
          <p:nvPr/>
        </p:nvSpPr>
        <p:spPr>
          <a:xfrm>
            <a:off x="822960" y="73152"/>
            <a:ext cx="274320" cy="804672"/>
          </a:xfrm>
          <a:prstGeom prst="rect">
            <a:avLst/>
          </a:prstGeom>
          <a:noFill/>
          <a:ln/>
        </p:spPr>
        <p:txBody>
          <a:bodyPr wrap="square" rtlCol="0" anchor="ctr"/>
          <a:lstStyle/>
          <a:p>
            <a:pPr marL="0" indent="0" algn="ctr">
              <a:buNone/>
            </a:pPr>
            <a:r>
              <a:rPr lang="en-US" sz="3000" dirty="0">
                <a:solidFill>
                  <a:srgbClr val="FFFFFF"/>
                </a:solidFill>
                <a:latin typeface="Georgia" pitchFamily="34" charset="0"/>
                <a:ea typeface="Georgia" pitchFamily="34" charset="-122"/>
                <a:cs typeface="Georgia" pitchFamily="34" charset="-120"/>
              </a:rPr>
              <a:t>·</a:t>
            </a:r>
            <a:endParaRPr lang="en-US" sz="3000" dirty="0"/>
          </a:p>
        </p:txBody>
      </p:sp>
      <p:sp>
        <p:nvSpPr>
          <p:cNvPr id="6" name="Text 4"/>
          <p:cNvSpPr/>
          <p:nvPr/>
        </p:nvSpPr>
        <p:spPr>
          <a:xfrm>
            <a:off x="1078992" y="73152"/>
            <a:ext cx="6858000" cy="804672"/>
          </a:xfrm>
          <a:prstGeom prst="rect">
            <a:avLst/>
          </a:prstGeom>
          <a:noFill/>
          <a:ln/>
        </p:spPr>
        <p:txBody>
          <a:bodyPr wrap="square" rtlCol="0" anchor="ctr"/>
          <a:lstStyle/>
          <a:p>
            <a:pPr marL="0" indent="0" algn="l">
              <a:buNone/>
            </a:pPr>
            <a:r>
              <a:rPr lang="en-US" sz="2600" b="1" kern="0" spc="200" dirty="0">
                <a:solidFill>
                  <a:srgbClr val="FFFFFF"/>
                </a:solidFill>
                <a:latin typeface="Georgia" pitchFamily="34" charset="0"/>
                <a:ea typeface="Georgia" pitchFamily="34" charset="-122"/>
                <a:cs typeface="Georgia" pitchFamily="34" charset="-120"/>
              </a:rPr>
              <a:t>ENJOY LIFE</a:t>
            </a:r>
            <a:endParaRPr lang="en-US" sz="2600" dirty="0"/>
          </a:p>
        </p:txBody>
      </p:sp>
      <p:sp>
        <p:nvSpPr>
          <p:cNvPr id="7" name="Shape 5"/>
          <p:cNvSpPr/>
          <p:nvPr/>
        </p:nvSpPr>
        <p:spPr>
          <a:xfrm>
            <a:off x="292608" y="1078992"/>
            <a:ext cx="4206240" cy="3547872"/>
          </a:xfrm>
          <a:prstGeom prst="rect">
            <a:avLst/>
          </a:prstGeom>
          <a:solidFill>
            <a:srgbClr val="FFFFFF"/>
          </a:solidFill>
          <a:ln w="12700">
            <a:solidFill>
              <a:srgbClr val="E0D8F0"/>
            </a:solidFill>
            <a:prstDash val="solid"/>
          </a:ln>
        </p:spPr>
        <p:txBody>
          <a:bodyPr/>
          <a:lstStyle/>
          <a:p>
            <a:endParaRPr lang="en-US"/>
          </a:p>
        </p:txBody>
      </p:sp>
      <p:sp>
        <p:nvSpPr>
          <p:cNvPr id="8" name="Shape 6"/>
          <p:cNvSpPr/>
          <p:nvPr/>
        </p:nvSpPr>
        <p:spPr>
          <a:xfrm>
            <a:off x="292608" y="1078992"/>
            <a:ext cx="128016" cy="3547872"/>
          </a:xfrm>
          <a:prstGeom prst="rect">
            <a:avLst/>
          </a:prstGeom>
          <a:solidFill>
            <a:srgbClr val="5C4A1E"/>
          </a:solidFill>
          <a:ln w="12700">
            <a:solidFill>
              <a:srgbClr val="5C4A1E"/>
            </a:solidFill>
            <a:prstDash val="solid"/>
          </a:ln>
        </p:spPr>
        <p:txBody>
          <a:bodyPr/>
          <a:lstStyle/>
          <a:p>
            <a:endParaRPr lang="en-US"/>
          </a:p>
        </p:txBody>
      </p:sp>
      <p:sp>
        <p:nvSpPr>
          <p:cNvPr id="9" name="Text 7"/>
          <p:cNvSpPr/>
          <p:nvPr/>
        </p:nvSpPr>
        <p:spPr>
          <a:xfrm>
            <a:off x="530352" y="1170432"/>
            <a:ext cx="3822192" cy="274320"/>
          </a:xfrm>
          <a:prstGeom prst="rect">
            <a:avLst/>
          </a:prstGeom>
          <a:noFill/>
          <a:ln/>
        </p:spPr>
        <p:txBody>
          <a:bodyPr wrap="square" rtlCol="0" anchor="ctr"/>
          <a:lstStyle/>
          <a:p>
            <a:pPr marL="0" indent="0">
              <a:buNone/>
            </a:pPr>
            <a:r>
              <a:rPr lang="en-US" sz="1100" b="1" kern="0" spc="100" dirty="0">
                <a:solidFill>
                  <a:srgbClr val="5C4A1E"/>
                </a:solidFill>
                <a:latin typeface="Calibri" pitchFamily="34" charset="0"/>
                <a:ea typeface="Calibri" pitchFamily="34" charset="-122"/>
                <a:cs typeface="Calibri" pitchFamily="34" charset="-120"/>
              </a:rPr>
              <a:t>The Principle</a:t>
            </a:r>
            <a:endParaRPr lang="en-US" sz="1100" dirty="0"/>
          </a:p>
        </p:txBody>
      </p:sp>
      <p:sp>
        <p:nvSpPr>
          <p:cNvPr id="10" name="Text 8"/>
          <p:cNvSpPr/>
          <p:nvPr/>
        </p:nvSpPr>
        <p:spPr>
          <a:xfrm>
            <a:off x="530352" y="1481328"/>
            <a:ext cx="3822192" cy="2011680"/>
          </a:xfrm>
          <a:prstGeom prst="rect">
            <a:avLst/>
          </a:prstGeom>
          <a:noFill/>
          <a:ln/>
        </p:spPr>
        <p:txBody>
          <a:bodyPr wrap="square" rtlCol="0" anchor="t"/>
          <a:lstStyle/>
          <a:p>
            <a:pPr marL="0" indent="0">
              <a:buNone/>
            </a:pPr>
            <a:r>
              <a:rPr lang="en-US" sz="1250" dirty="0">
                <a:solidFill>
                  <a:srgbClr val="1A0A2E"/>
                </a:solidFill>
                <a:latin typeface="Calibri" pitchFamily="34" charset="0"/>
                <a:ea typeface="Calibri" pitchFamily="34" charset="-122"/>
                <a:cs typeface="Calibri" pitchFamily="34" charset="-120"/>
              </a:rPr>
              <a:t>Joy is a strategy. When you are genuinely enjoying your life — your hobbies, your travels, your community, your faith journey — you become magnetic.</a:t>
            </a:r>
            <a:endParaRPr lang="en-US" sz="1250" dirty="0"/>
          </a:p>
          <a:p>
            <a:pPr marL="0" indent="0">
              <a:buNone/>
            </a:pPr>
            <a:endParaRPr lang="en-US" sz="1250" dirty="0"/>
          </a:p>
          <a:p>
            <a:pPr marL="0" indent="0">
              <a:buNone/>
            </a:pPr>
            <a:r>
              <a:rPr lang="en-US" sz="1250" dirty="0">
                <a:solidFill>
                  <a:srgbClr val="1A0A2E"/>
                </a:solidFill>
                <a:latin typeface="Calibri" pitchFamily="34" charset="0"/>
                <a:ea typeface="Calibri" pitchFamily="34" charset="-122"/>
                <a:cs typeface="Calibri" pitchFamily="34" charset="-120"/>
              </a:rPr>
              <a:t>Your joy gives people permission to access their own.</a:t>
            </a:r>
            <a:endParaRPr lang="en-US" sz="1250" dirty="0"/>
          </a:p>
        </p:txBody>
      </p:sp>
      <p:sp>
        <p:nvSpPr>
          <p:cNvPr id="11" name="Text 9"/>
          <p:cNvSpPr/>
          <p:nvPr/>
        </p:nvSpPr>
        <p:spPr>
          <a:xfrm>
            <a:off x="530352" y="3547872"/>
            <a:ext cx="3822192" cy="914400"/>
          </a:xfrm>
          <a:prstGeom prst="rect">
            <a:avLst/>
          </a:prstGeom>
          <a:noFill/>
          <a:ln/>
        </p:spPr>
        <p:txBody>
          <a:bodyPr wrap="square" rtlCol="0" anchor="t"/>
          <a:lstStyle/>
          <a:p>
            <a:pPr marL="0" indent="0">
              <a:buNone/>
            </a:pPr>
            <a:r>
              <a:rPr lang="en-US" sz="1100" i="1" dirty="0">
                <a:solidFill>
                  <a:srgbClr val="1A7A7A"/>
                </a:solidFill>
                <a:latin typeface="Calibri" pitchFamily="34" charset="0"/>
                <a:ea typeface="Calibri" pitchFamily="34" charset="-122"/>
                <a:cs typeface="Calibri" pitchFamily="34" charset="-120"/>
              </a:rPr>
              <a:t>FORM · RECREATION — Talk about what you love. Your shared joys are bridges. Joy IS your networking strategy.</a:t>
            </a:r>
            <a:endParaRPr lang="en-US" sz="1100" dirty="0"/>
          </a:p>
        </p:txBody>
      </p:sp>
      <p:sp>
        <p:nvSpPr>
          <p:cNvPr id="12" name="Shape 10"/>
          <p:cNvSpPr/>
          <p:nvPr/>
        </p:nvSpPr>
        <p:spPr>
          <a:xfrm>
            <a:off x="4663440" y="1078992"/>
            <a:ext cx="4178808" cy="2212848"/>
          </a:xfrm>
          <a:prstGeom prst="rect">
            <a:avLst/>
          </a:prstGeom>
          <a:solidFill>
            <a:srgbClr val="F5F0FF"/>
          </a:solidFill>
          <a:ln w="12700">
            <a:solidFill>
              <a:srgbClr val="E0D8F0"/>
            </a:solidFill>
            <a:prstDash val="solid"/>
          </a:ln>
        </p:spPr>
        <p:txBody>
          <a:bodyPr/>
          <a:lstStyle/>
          <a:p>
            <a:endParaRPr lang="en-US"/>
          </a:p>
        </p:txBody>
      </p:sp>
      <p:sp>
        <p:nvSpPr>
          <p:cNvPr id="13" name="Shape 11"/>
          <p:cNvSpPr/>
          <p:nvPr/>
        </p:nvSpPr>
        <p:spPr>
          <a:xfrm>
            <a:off x="4663440" y="1078992"/>
            <a:ext cx="128016" cy="2212848"/>
          </a:xfrm>
          <a:prstGeom prst="rect">
            <a:avLst/>
          </a:prstGeom>
          <a:solidFill>
            <a:srgbClr val="C9971C"/>
          </a:solidFill>
          <a:ln w="12700">
            <a:solidFill>
              <a:srgbClr val="C9971C"/>
            </a:solidFill>
            <a:prstDash val="solid"/>
          </a:ln>
        </p:spPr>
        <p:txBody>
          <a:bodyPr/>
          <a:lstStyle/>
          <a:p>
            <a:endParaRPr lang="en-US"/>
          </a:p>
        </p:txBody>
      </p:sp>
      <p:sp>
        <p:nvSpPr>
          <p:cNvPr id="14" name="Text 12"/>
          <p:cNvSpPr/>
          <p:nvPr/>
        </p:nvSpPr>
        <p:spPr>
          <a:xfrm>
            <a:off x="4901184" y="1170432"/>
            <a:ext cx="3794760" cy="274320"/>
          </a:xfrm>
          <a:prstGeom prst="rect">
            <a:avLst/>
          </a:prstGeom>
          <a:noFill/>
          <a:ln/>
        </p:spPr>
        <p:txBody>
          <a:bodyPr wrap="square" rtlCol="0" anchor="ctr"/>
          <a:lstStyle/>
          <a:p>
            <a:pPr marL="0" indent="0">
              <a:buNone/>
            </a:pPr>
            <a:r>
              <a:rPr lang="en-US" sz="1100" b="1" kern="0" spc="100" dirty="0">
                <a:solidFill>
                  <a:srgbClr val="3D1A6E"/>
                </a:solidFill>
                <a:latin typeface="Calibri" pitchFamily="34" charset="0"/>
                <a:ea typeface="Calibri" pitchFamily="34" charset="-122"/>
                <a:cs typeface="Calibri" pitchFamily="34" charset="-120"/>
              </a:rPr>
              <a:t>EXPAND Reflection</a:t>
            </a:r>
            <a:endParaRPr lang="en-US" sz="1100" dirty="0"/>
          </a:p>
        </p:txBody>
      </p:sp>
      <p:sp>
        <p:nvSpPr>
          <p:cNvPr id="15" name="Text 13"/>
          <p:cNvSpPr/>
          <p:nvPr/>
        </p:nvSpPr>
        <p:spPr>
          <a:xfrm>
            <a:off x="4901184" y="1508760"/>
            <a:ext cx="3794760" cy="438912"/>
          </a:xfrm>
          <a:prstGeom prst="rect">
            <a:avLst/>
          </a:prstGeom>
          <a:noFill/>
          <a:ln/>
        </p:spPr>
        <p:txBody>
          <a:bodyPr wrap="square" rtlCol="0" anchor="ctr"/>
          <a:lstStyle/>
          <a:p>
            <a:pPr marL="0" indent="0">
              <a:buNone/>
            </a:pPr>
            <a:r>
              <a:rPr lang="en-US" sz="1250" dirty="0">
                <a:solidFill>
                  <a:srgbClr val="1A0A2E"/>
                </a:solidFill>
                <a:latin typeface="Calibri" pitchFamily="34" charset="0"/>
                <a:ea typeface="Calibri" pitchFamily="34" charset="-122"/>
                <a:cs typeface="Calibri" pitchFamily="34" charset="-120"/>
              </a:rPr>
              <a:t>• When was the last time you had FUN with someone in your circle?</a:t>
            </a:r>
            <a:endParaRPr lang="en-US" sz="1250" dirty="0"/>
          </a:p>
        </p:txBody>
      </p:sp>
      <p:sp>
        <p:nvSpPr>
          <p:cNvPr id="16" name="Text 14"/>
          <p:cNvSpPr/>
          <p:nvPr/>
        </p:nvSpPr>
        <p:spPr>
          <a:xfrm>
            <a:off x="4901184" y="1984248"/>
            <a:ext cx="3794760" cy="438912"/>
          </a:xfrm>
          <a:prstGeom prst="rect">
            <a:avLst/>
          </a:prstGeom>
          <a:noFill/>
          <a:ln/>
        </p:spPr>
        <p:txBody>
          <a:bodyPr wrap="square" rtlCol="0" anchor="ctr"/>
          <a:lstStyle/>
          <a:p>
            <a:pPr marL="0" indent="0">
              <a:buNone/>
            </a:pPr>
            <a:r>
              <a:rPr lang="en-US" sz="1250" dirty="0">
                <a:solidFill>
                  <a:srgbClr val="1A0A2E"/>
                </a:solidFill>
                <a:latin typeface="Calibri" pitchFamily="34" charset="0"/>
                <a:ea typeface="Calibri" pitchFamily="34" charset="-122"/>
                <a:cs typeface="Calibri" pitchFamily="34" charset="-120"/>
              </a:rPr>
              <a:t>• What do you love to do that could become a community gathering?</a:t>
            </a:r>
            <a:endParaRPr lang="en-US" sz="1250" dirty="0"/>
          </a:p>
        </p:txBody>
      </p:sp>
      <p:sp>
        <p:nvSpPr>
          <p:cNvPr id="17" name="Text 15"/>
          <p:cNvSpPr/>
          <p:nvPr/>
        </p:nvSpPr>
        <p:spPr>
          <a:xfrm>
            <a:off x="4901184" y="2459736"/>
            <a:ext cx="3794760" cy="438912"/>
          </a:xfrm>
          <a:prstGeom prst="rect">
            <a:avLst/>
          </a:prstGeom>
          <a:noFill/>
          <a:ln/>
        </p:spPr>
        <p:txBody>
          <a:bodyPr wrap="square" rtlCol="0" anchor="ctr"/>
          <a:lstStyle/>
          <a:p>
            <a:pPr marL="0" indent="0">
              <a:buNone/>
            </a:pPr>
            <a:r>
              <a:rPr lang="en-US" sz="1250" dirty="0">
                <a:solidFill>
                  <a:srgbClr val="1A0A2E"/>
                </a:solidFill>
                <a:latin typeface="Calibri" pitchFamily="34" charset="0"/>
                <a:ea typeface="Calibri" pitchFamily="34" charset="-122"/>
                <a:cs typeface="Calibri" pitchFamily="34" charset="-120"/>
              </a:rPr>
              <a:t>• Are you enjoying the season God has you in — or rushing past it?</a:t>
            </a:r>
            <a:endParaRPr lang="en-US" sz="1250" dirty="0"/>
          </a:p>
        </p:txBody>
      </p:sp>
      <p:sp>
        <p:nvSpPr>
          <p:cNvPr id="18" name="Shape 16"/>
          <p:cNvSpPr/>
          <p:nvPr/>
        </p:nvSpPr>
        <p:spPr>
          <a:xfrm>
            <a:off x="4663440" y="3410712"/>
            <a:ext cx="4178808" cy="1216152"/>
          </a:xfrm>
          <a:prstGeom prst="rect">
            <a:avLst/>
          </a:prstGeom>
          <a:solidFill>
            <a:srgbClr val="1A0A2E"/>
          </a:solidFill>
          <a:ln w="12700">
            <a:solidFill>
              <a:srgbClr val="E0D8F0"/>
            </a:solidFill>
            <a:prstDash val="solid"/>
          </a:ln>
        </p:spPr>
        <p:txBody>
          <a:bodyPr/>
          <a:lstStyle/>
          <a:p>
            <a:endParaRPr lang="en-US"/>
          </a:p>
        </p:txBody>
      </p:sp>
      <p:sp>
        <p:nvSpPr>
          <p:cNvPr id="19" name="Shape 17"/>
          <p:cNvSpPr/>
          <p:nvPr/>
        </p:nvSpPr>
        <p:spPr>
          <a:xfrm>
            <a:off x="4663440" y="3410712"/>
            <a:ext cx="128016" cy="1216152"/>
          </a:xfrm>
          <a:prstGeom prst="rect">
            <a:avLst/>
          </a:prstGeom>
          <a:solidFill>
            <a:srgbClr val="C9971C"/>
          </a:solidFill>
          <a:ln w="12700">
            <a:solidFill>
              <a:srgbClr val="C9971C"/>
            </a:solidFill>
            <a:prstDash val="solid"/>
          </a:ln>
        </p:spPr>
        <p:txBody>
          <a:bodyPr/>
          <a:lstStyle/>
          <a:p>
            <a:endParaRPr lang="en-US"/>
          </a:p>
        </p:txBody>
      </p:sp>
      <p:sp>
        <p:nvSpPr>
          <p:cNvPr id="20" name="Text 18"/>
          <p:cNvSpPr/>
          <p:nvPr/>
        </p:nvSpPr>
        <p:spPr>
          <a:xfrm>
            <a:off x="4901184" y="3493008"/>
            <a:ext cx="3794760" cy="256032"/>
          </a:xfrm>
          <a:prstGeom prst="rect">
            <a:avLst/>
          </a:prstGeom>
          <a:noFill/>
          <a:ln/>
        </p:spPr>
        <p:txBody>
          <a:bodyPr wrap="square" rtlCol="0" anchor="ctr"/>
          <a:lstStyle/>
          <a:p>
            <a:pPr marL="0" indent="0">
              <a:buNone/>
            </a:pPr>
            <a:r>
              <a:rPr lang="en-US" sz="1000" b="1" kern="0" spc="100" dirty="0">
                <a:solidFill>
                  <a:srgbClr val="C9971C"/>
                </a:solidFill>
                <a:latin typeface="Calibri" pitchFamily="34" charset="0"/>
                <a:ea typeface="Calibri" pitchFamily="34" charset="-122"/>
                <a:cs typeface="Calibri" pitchFamily="34" charset="-120"/>
              </a:rPr>
              <a:t>JOY CHALLENGE</a:t>
            </a:r>
            <a:endParaRPr lang="en-US" sz="1000" dirty="0"/>
          </a:p>
        </p:txBody>
      </p:sp>
      <p:sp>
        <p:nvSpPr>
          <p:cNvPr id="21" name="Text 19"/>
          <p:cNvSpPr/>
          <p:nvPr/>
        </p:nvSpPr>
        <p:spPr>
          <a:xfrm>
            <a:off x="4901184" y="3785616"/>
            <a:ext cx="3794760" cy="749808"/>
          </a:xfrm>
          <a:prstGeom prst="rect">
            <a:avLst/>
          </a:prstGeom>
          <a:noFill/>
          <a:ln/>
        </p:spPr>
        <p:txBody>
          <a:bodyPr wrap="square" rtlCol="0" anchor="ctr"/>
          <a:lstStyle/>
          <a:p>
            <a:pPr marL="0" indent="0">
              <a:buNone/>
            </a:pPr>
            <a:r>
              <a:rPr lang="en-US" sz="1250" dirty="0">
                <a:solidFill>
                  <a:srgbClr val="FFFFFF"/>
                </a:solidFill>
                <a:latin typeface="Calibri" pitchFamily="34" charset="0"/>
                <a:ea typeface="Calibri" pitchFamily="34" charset="-122"/>
                <a:cs typeface="Calibri" pitchFamily="34" charset="-120"/>
              </a:rPr>
              <a:t>Plan ONE enjoyable experience to host or attend with your circle before the end of this month.</a:t>
            </a:r>
            <a:endParaRPr lang="en-US" sz="125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3D1A6E"/>
        </a:solidFill>
        <a:effectLst/>
      </p:bgPr>
    </p:bg>
    <p:spTree>
      <p:nvGrpSpPr>
        <p:cNvPr id="1" name=""/>
        <p:cNvGrpSpPr/>
        <p:nvPr/>
      </p:nvGrpSpPr>
      <p:grpSpPr>
        <a:xfrm>
          <a:off x="0" y="0"/>
          <a:ext cx="0" cy="0"/>
          <a:chOff x="0" y="0"/>
          <a:chExt cx="0" cy="0"/>
        </a:xfrm>
      </p:grpSpPr>
      <p:sp>
        <p:nvSpPr>
          <p:cNvPr id="2" name="Shape 0"/>
          <p:cNvSpPr/>
          <p:nvPr/>
        </p:nvSpPr>
        <p:spPr>
          <a:xfrm>
            <a:off x="0" y="0"/>
            <a:ext cx="9144000" cy="109728"/>
          </a:xfrm>
          <a:prstGeom prst="rect">
            <a:avLst/>
          </a:prstGeom>
          <a:solidFill>
            <a:srgbClr val="C9971C"/>
          </a:solidFill>
          <a:ln w="12700">
            <a:solidFill>
              <a:srgbClr val="C9971C"/>
            </a:solidFill>
            <a:prstDash val="solid"/>
          </a:ln>
        </p:spPr>
        <p:txBody>
          <a:bodyPr/>
          <a:lstStyle/>
          <a:p>
            <a:endParaRPr lang="en-US"/>
          </a:p>
        </p:txBody>
      </p:sp>
      <p:sp>
        <p:nvSpPr>
          <p:cNvPr id="3" name="Shape 1"/>
          <p:cNvSpPr/>
          <p:nvPr/>
        </p:nvSpPr>
        <p:spPr>
          <a:xfrm>
            <a:off x="0" y="5033772"/>
            <a:ext cx="9144000" cy="109728"/>
          </a:xfrm>
          <a:prstGeom prst="rect">
            <a:avLst/>
          </a:prstGeom>
          <a:solidFill>
            <a:srgbClr val="C9971C"/>
          </a:solidFill>
          <a:ln w="12700">
            <a:solidFill>
              <a:srgbClr val="C9971C"/>
            </a:solidFill>
            <a:prstDash val="solid"/>
          </a:ln>
        </p:spPr>
        <p:txBody>
          <a:bodyPr/>
          <a:lstStyle/>
          <a:p>
            <a:endParaRPr lang="en-US"/>
          </a:p>
        </p:txBody>
      </p:sp>
      <p:sp>
        <p:nvSpPr>
          <p:cNvPr id="4" name="Text 2"/>
          <p:cNvSpPr/>
          <p:nvPr/>
        </p:nvSpPr>
        <p:spPr>
          <a:xfrm>
            <a:off x="457200" y="274320"/>
            <a:ext cx="8229600" cy="274320"/>
          </a:xfrm>
          <a:prstGeom prst="rect">
            <a:avLst/>
          </a:prstGeom>
          <a:noFill/>
          <a:ln/>
        </p:spPr>
        <p:txBody>
          <a:bodyPr wrap="square" rtlCol="0" anchor="ctr"/>
          <a:lstStyle/>
          <a:p>
            <a:pPr marL="0" indent="0" algn="ctr">
              <a:buNone/>
            </a:pPr>
            <a:r>
              <a:rPr lang="en-US" sz="1000" b="1" kern="0" spc="400" dirty="0">
                <a:solidFill>
                  <a:srgbClr val="C9971C"/>
                </a:solidFill>
                <a:latin typeface="Calibri" pitchFamily="34" charset="0"/>
                <a:ea typeface="Calibri" pitchFamily="34" charset="-122"/>
                <a:cs typeface="Calibri" pitchFamily="34" charset="-120"/>
              </a:rPr>
              <a:t>ACTIVITY SCRIPTURE</a:t>
            </a:r>
            <a:endParaRPr lang="en-US" sz="1000" dirty="0"/>
          </a:p>
        </p:txBody>
      </p:sp>
      <p:sp>
        <p:nvSpPr>
          <p:cNvPr id="5" name="Text 3"/>
          <p:cNvSpPr/>
          <p:nvPr/>
        </p:nvSpPr>
        <p:spPr>
          <a:xfrm>
            <a:off x="457200" y="530352"/>
            <a:ext cx="8229600" cy="320040"/>
          </a:xfrm>
          <a:prstGeom prst="rect">
            <a:avLst/>
          </a:prstGeom>
          <a:noFill/>
          <a:ln/>
        </p:spPr>
        <p:txBody>
          <a:bodyPr wrap="square" rtlCol="0" anchor="ctr"/>
          <a:lstStyle/>
          <a:p>
            <a:pPr marL="0" indent="0" algn="ctr">
              <a:buNone/>
            </a:pPr>
            <a:r>
              <a:rPr lang="en-US" sz="1600" i="1" dirty="0">
                <a:solidFill>
                  <a:srgbClr val="D4C9E8"/>
                </a:solidFill>
                <a:latin typeface="Georgia" pitchFamily="34" charset="0"/>
                <a:ea typeface="Georgia" pitchFamily="34" charset="-122"/>
                <a:cs typeface="Georgia" pitchFamily="34" charset="-120"/>
              </a:rPr>
              <a:t>1 Corinthians 12:27–28</a:t>
            </a:r>
            <a:endParaRPr lang="en-US" sz="1600" dirty="0"/>
          </a:p>
        </p:txBody>
      </p:sp>
      <p:sp>
        <p:nvSpPr>
          <p:cNvPr id="6" name="Shape 4"/>
          <p:cNvSpPr/>
          <p:nvPr/>
        </p:nvSpPr>
        <p:spPr>
          <a:xfrm>
            <a:off x="3200400" y="932688"/>
            <a:ext cx="2743200" cy="36576"/>
          </a:xfrm>
          <a:prstGeom prst="rect">
            <a:avLst/>
          </a:prstGeom>
          <a:solidFill>
            <a:srgbClr val="C9971C"/>
          </a:solidFill>
          <a:ln w="12700">
            <a:solidFill>
              <a:srgbClr val="C9971C"/>
            </a:solidFill>
            <a:prstDash val="solid"/>
          </a:ln>
        </p:spPr>
        <p:txBody>
          <a:bodyPr/>
          <a:lstStyle/>
          <a:p>
            <a:endParaRPr lang="en-US"/>
          </a:p>
        </p:txBody>
      </p:sp>
      <p:sp>
        <p:nvSpPr>
          <p:cNvPr id="7" name="Text 5"/>
          <p:cNvSpPr/>
          <p:nvPr/>
        </p:nvSpPr>
        <p:spPr>
          <a:xfrm>
            <a:off x="640080" y="1078992"/>
            <a:ext cx="7863840" cy="2487168"/>
          </a:xfrm>
          <a:prstGeom prst="rect">
            <a:avLst/>
          </a:prstGeom>
          <a:noFill/>
          <a:ln/>
        </p:spPr>
        <p:txBody>
          <a:bodyPr wrap="square" rtlCol="0" anchor="ctr"/>
          <a:lstStyle/>
          <a:p>
            <a:pPr marL="0" indent="0" algn="ctr">
              <a:lnSpc>
                <a:spcPct val="145000"/>
              </a:lnSpc>
              <a:buNone/>
            </a:pPr>
            <a:r>
              <a:rPr lang="en-US" sz="2600" i="1" dirty="0">
                <a:solidFill>
                  <a:srgbClr val="FFFFFF"/>
                </a:solidFill>
                <a:latin typeface="Georgia" pitchFamily="34" charset="0"/>
                <a:ea typeface="Georgia" pitchFamily="34" charset="-122"/>
                <a:cs typeface="Georgia" pitchFamily="34" charset="-120"/>
              </a:rPr>
              <a:t>"Now you are the body of Christ,</a:t>
            </a:r>
            <a:endParaRPr lang="en-US" sz="2600" dirty="0"/>
          </a:p>
          <a:p>
            <a:pPr marL="0" indent="0" algn="ctr">
              <a:lnSpc>
                <a:spcPct val="145000"/>
              </a:lnSpc>
              <a:buNone/>
            </a:pPr>
            <a:r>
              <a:rPr lang="en-US" sz="2600" i="1" dirty="0">
                <a:solidFill>
                  <a:srgbClr val="FFFFFF"/>
                </a:solidFill>
                <a:latin typeface="Georgia" pitchFamily="34" charset="0"/>
                <a:ea typeface="Georgia" pitchFamily="34" charset="-122"/>
                <a:cs typeface="Georgia" pitchFamily="34" charset="-120"/>
              </a:rPr>
              <a:t>and each one of you is a part of it.</a:t>
            </a:r>
            <a:endParaRPr lang="en-US" sz="2600" dirty="0"/>
          </a:p>
          <a:p>
            <a:pPr marL="0" indent="0" algn="ctr">
              <a:lnSpc>
                <a:spcPct val="145000"/>
              </a:lnSpc>
              <a:buNone/>
            </a:pPr>
            <a:r>
              <a:rPr lang="en-US" sz="2600" i="1" dirty="0">
                <a:solidFill>
                  <a:srgbClr val="FFFFFF"/>
                </a:solidFill>
                <a:latin typeface="Georgia" pitchFamily="34" charset="0"/>
                <a:ea typeface="Georgia" pitchFamily="34" charset="-122"/>
                <a:cs typeface="Georgia" pitchFamily="34" charset="-120"/>
              </a:rPr>
              <a:t>And God has placed in the church —</a:t>
            </a:r>
            <a:endParaRPr lang="en-US" sz="2600" dirty="0"/>
          </a:p>
          <a:p>
            <a:pPr marL="0" indent="0" algn="ctr">
              <a:lnSpc>
                <a:spcPct val="145000"/>
              </a:lnSpc>
              <a:buNone/>
            </a:pPr>
            <a:r>
              <a:rPr lang="en-US" sz="2600" i="1" dirty="0">
                <a:solidFill>
                  <a:srgbClr val="FFFFFF"/>
                </a:solidFill>
                <a:latin typeface="Georgia" pitchFamily="34" charset="0"/>
                <a:ea typeface="Georgia" pitchFamily="34" charset="-122"/>
                <a:cs typeface="Georgia" pitchFamily="34" charset="-120"/>
              </a:rPr>
              <a:t>each one, intentionally."</a:t>
            </a:r>
            <a:endParaRPr lang="en-US" sz="2600" dirty="0"/>
          </a:p>
        </p:txBody>
      </p:sp>
      <p:sp>
        <p:nvSpPr>
          <p:cNvPr id="8" name="Shape 6"/>
          <p:cNvSpPr/>
          <p:nvPr/>
        </p:nvSpPr>
        <p:spPr>
          <a:xfrm>
            <a:off x="3200400" y="3675888"/>
            <a:ext cx="2743200" cy="36576"/>
          </a:xfrm>
          <a:prstGeom prst="rect">
            <a:avLst/>
          </a:prstGeom>
          <a:solidFill>
            <a:srgbClr val="C9971C"/>
          </a:solidFill>
          <a:ln w="12700">
            <a:solidFill>
              <a:srgbClr val="C9971C"/>
            </a:solidFill>
            <a:prstDash val="solid"/>
          </a:ln>
        </p:spPr>
        <p:txBody>
          <a:bodyPr/>
          <a:lstStyle/>
          <a:p>
            <a:endParaRPr lang="en-US"/>
          </a:p>
        </p:txBody>
      </p:sp>
      <p:sp>
        <p:nvSpPr>
          <p:cNvPr id="9" name="Text 7"/>
          <p:cNvSpPr/>
          <p:nvPr/>
        </p:nvSpPr>
        <p:spPr>
          <a:xfrm>
            <a:off x="914400" y="3794760"/>
            <a:ext cx="7315200" cy="896112"/>
          </a:xfrm>
          <a:prstGeom prst="rect">
            <a:avLst/>
          </a:prstGeom>
          <a:noFill/>
          <a:ln/>
        </p:spPr>
        <p:txBody>
          <a:bodyPr wrap="square" rtlCol="0" anchor="ctr"/>
          <a:lstStyle/>
          <a:p>
            <a:pPr marL="0" indent="0" algn="ctr">
              <a:buNone/>
            </a:pPr>
            <a:r>
              <a:rPr lang="en-US" sz="1300" i="1" dirty="0">
                <a:solidFill>
                  <a:srgbClr val="D4C9E8"/>
                </a:solidFill>
                <a:latin typeface="Calibri" pitchFamily="34" charset="0"/>
                <a:ea typeface="Calibri" pitchFamily="34" charset="-122"/>
                <a:cs typeface="Calibri" pitchFamily="34" charset="-120"/>
              </a:rPr>
              <a:t>God didn't just say you belong — He said He PLACED you.</a:t>
            </a:r>
            <a:endParaRPr lang="en-US" sz="1300" dirty="0"/>
          </a:p>
          <a:p>
            <a:pPr marL="0" indent="0" algn="ctr">
              <a:buNone/>
            </a:pPr>
            <a:r>
              <a:rPr lang="en-US" sz="1300" i="1" dirty="0">
                <a:solidFill>
                  <a:srgbClr val="D4C9E8"/>
                </a:solidFill>
                <a:latin typeface="Calibri" pitchFamily="34" charset="0"/>
                <a:ea typeface="Calibri" pitchFamily="34" charset="-122"/>
                <a:cs typeface="Calibri" pitchFamily="34" charset="-120"/>
              </a:rPr>
              <a:t>Your piece wasn't dropped in randomly. It was deliberately designed</a:t>
            </a:r>
            <a:endParaRPr lang="en-US" sz="1300" dirty="0"/>
          </a:p>
          <a:p>
            <a:pPr marL="0" indent="0" algn="ctr">
              <a:buNone/>
            </a:pPr>
            <a:r>
              <a:rPr lang="en-US" sz="1300" i="1" dirty="0">
                <a:solidFill>
                  <a:srgbClr val="D4C9E8"/>
                </a:solidFill>
                <a:latin typeface="Calibri" pitchFamily="34" charset="0"/>
                <a:ea typeface="Calibri" pitchFamily="34" charset="-122"/>
                <a:cs typeface="Calibri" pitchFamily="34" charset="-120"/>
              </a:rPr>
              <a:t>to fit exactly where you are, with exactly these women.</a:t>
            </a:r>
            <a:endParaRPr lang="en-US" sz="13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DF6E3"/>
        </a:solidFill>
        <a:effectLst/>
      </p:bgPr>
    </p:bg>
    <p:spTree>
      <p:nvGrpSpPr>
        <p:cNvPr id="1" name=""/>
        <p:cNvGrpSpPr/>
        <p:nvPr/>
      </p:nvGrpSpPr>
      <p:grpSpPr>
        <a:xfrm>
          <a:off x="0" y="0"/>
          <a:ext cx="0" cy="0"/>
          <a:chOff x="0" y="0"/>
          <a:chExt cx="0" cy="0"/>
        </a:xfrm>
      </p:grpSpPr>
      <p:sp>
        <p:nvSpPr>
          <p:cNvPr id="2" name="Shape 0"/>
          <p:cNvSpPr/>
          <p:nvPr/>
        </p:nvSpPr>
        <p:spPr>
          <a:xfrm>
            <a:off x="0" y="0"/>
            <a:ext cx="9144000" cy="868680"/>
          </a:xfrm>
          <a:prstGeom prst="rect">
            <a:avLst/>
          </a:prstGeom>
          <a:solidFill>
            <a:srgbClr val="1A0A2E"/>
          </a:solidFill>
          <a:ln w="12700">
            <a:solidFill>
              <a:srgbClr val="1A0A2E"/>
            </a:solidFill>
            <a:prstDash val="solid"/>
          </a:ln>
        </p:spPr>
        <p:txBody>
          <a:bodyPr/>
          <a:lstStyle/>
          <a:p>
            <a:endParaRPr lang="en-US"/>
          </a:p>
        </p:txBody>
      </p:sp>
      <p:sp>
        <p:nvSpPr>
          <p:cNvPr id="3" name="Shape 1"/>
          <p:cNvSpPr/>
          <p:nvPr/>
        </p:nvSpPr>
        <p:spPr>
          <a:xfrm>
            <a:off x="0" y="0"/>
            <a:ext cx="256032" cy="868680"/>
          </a:xfrm>
          <a:prstGeom prst="rect">
            <a:avLst/>
          </a:prstGeom>
          <a:solidFill>
            <a:srgbClr val="C9971C"/>
          </a:solidFill>
          <a:ln w="12700">
            <a:solidFill>
              <a:srgbClr val="C9971C"/>
            </a:solidFill>
            <a:prstDash val="solid"/>
          </a:ln>
        </p:spPr>
        <p:txBody>
          <a:bodyPr/>
          <a:lstStyle/>
          <a:p>
            <a:endParaRPr lang="en-US"/>
          </a:p>
        </p:txBody>
      </p:sp>
      <p:sp>
        <p:nvSpPr>
          <p:cNvPr id="4" name="Text 2"/>
          <p:cNvSpPr/>
          <p:nvPr/>
        </p:nvSpPr>
        <p:spPr>
          <a:xfrm>
            <a:off x="411480" y="155448"/>
            <a:ext cx="8412480" cy="530352"/>
          </a:xfrm>
          <a:prstGeom prst="rect">
            <a:avLst/>
          </a:prstGeom>
          <a:noFill/>
          <a:ln/>
        </p:spPr>
        <p:txBody>
          <a:bodyPr wrap="square" rtlCol="0" anchor="ctr"/>
          <a:lstStyle/>
          <a:p>
            <a:pPr marL="0" indent="0" algn="l">
              <a:buNone/>
            </a:pPr>
            <a:r>
              <a:rPr lang="en-US" sz="2600" b="1" dirty="0">
                <a:solidFill>
                  <a:srgbClr val="FFFFFF"/>
                </a:solidFill>
                <a:latin typeface="Georgia" pitchFamily="34" charset="0"/>
                <a:ea typeface="Georgia" pitchFamily="34" charset="-122"/>
                <a:cs typeface="Georgia" pitchFamily="34" charset="-120"/>
              </a:rPr>
              <a:t>YOUR EXPAND ACTION PLAN</a:t>
            </a:r>
            <a:endParaRPr lang="en-US" sz="2600" dirty="0"/>
          </a:p>
        </p:txBody>
      </p:sp>
      <p:sp>
        <p:nvSpPr>
          <p:cNvPr id="5" name="Text 3"/>
          <p:cNvSpPr/>
          <p:nvPr/>
        </p:nvSpPr>
        <p:spPr>
          <a:xfrm>
            <a:off x="411480" y="621792"/>
            <a:ext cx="8412480" cy="219456"/>
          </a:xfrm>
          <a:prstGeom prst="rect">
            <a:avLst/>
          </a:prstGeom>
          <a:noFill/>
          <a:ln/>
        </p:spPr>
        <p:txBody>
          <a:bodyPr wrap="square" rtlCol="0" anchor="ctr"/>
          <a:lstStyle/>
          <a:p>
            <a:pPr marL="0" indent="0" algn="l">
              <a:buNone/>
            </a:pPr>
            <a:r>
              <a:rPr lang="en-US" sz="1200" i="1" dirty="0">
                <a:solidFill>
                  <a:srgbClr val="D4C9E8"/>
                </a:solidFill>
                <a:latin typeface="Calibri" pitchFamily="34" charset="0"/>
                <a:ea typeface="Calibri" pitchFamily="34" charset="-122"/>
                <a:cs typeface="Calibri" pitchFamily="34" charset="-120"/>
              </a:rPr>
              <a:t>You prayed for 21 days. Now walk it out — one circle at a time.</a:t>
            </a:r>
            <a:endParaRPr lang="en-US" sz="1200" dirty="0"/>
          </a:p>
        </p:txBody>
      </p:sp>
      <p:sp>
        <p:nvSpPr>
          <p:cNvPr id="6" name="Shape 4"/>
          <p:cNvSpPr/>
          <p:nvPr/>
        </p:nvSpPr>
        <p:spPr>
          <a:xfrm>
            <a:off x="292608" y="987552"/>
            <a:ext cx="8549640" cy="841248"/>
          </a:xfrm>
          <a:prstGeom prst="rect">
            <a:avLst/>
          </a:prstGeom>
          <a:solidFill>
            <a:srgbClr val="FFFFFF"/>
          </a:solidFill>
          <a:ln w="12700">
            <a:solidFill>
              <a:srgbClr val="DDD4F0"/>
            </a:solidFill>
            <a:prstDash val="solid"/>
          </a:ln>
        </p:spPr>
        <p:txBody>
          <a:bodyPr/>
          <a:lstStyle/>
          <a:p>
            <a:endParaRPr lang="en-US"/>
          </a:p>
        </p:txBody>
      </p:sp>
      <p:sp>
        <p:nvSpPr>
          <p:cNvPr id="7" name="Shape 5"/>
          <p:cNvSpPr/>
          <p:nvPr/>
        </p:nvSpPr>
        <p:spPr>
          <a:xfrm>
            <a:off x="292608" y="987552"/>
            <a:ext cx="146304" cy="841248"/>
          </a:xfrm>
          <a:prstGeom prst="rect">
            <a:avLst/>
          </a:prstGeom>
          <a:solidFill>
            <a:srgbClr val="3D1A6E"/>
          </a:solidFill>
          <a:ln w="12700">
            <a:solidFill>
              <a:srgbClr val="3D1A6E"/>
            </a:solidFill>
            <a:prstDash val="solid"/>
          </a:ln>
        </p:spPr>
        <p:txBody>
          <a:bodyPr/>
          <a:lstStyle/>
          <a:p>
            <a:endParaRPr lang="en-US"/>
          </a:p>
        </p:txBody>
      </p:sp>
      <p:sp>
        <p:nvSpPr>
          <p:cNvPr id="8" name="Text 6"/>
          <p:cNvSpPr/>
          <p:nvPr/>
        </p:nvSpPr>
        <p:spPr>
          <a:xfrm>
            <a:off x="566928" y="1060704"/>
            <a:ext cx="1828800" cy="256032"/>
          </a:xfrm>
          <a:prstGeom prst="rect">
            <a:avLst/>
          </a:prstGeom>
          <a:noFill/>
          <a:ln/>
        </p:spPr>
        <p:txBody>
          <a:bodyPr wrap="square" rtlCol="0" anchor="ctr"/>
          <a:lstStyle/>
          <a:p>
            <a:pPr marL="0" indent="0">
              <a:buNone/>
            </a:pPr>
            <a:r>
              <a:rPr lang="en-US" sz="1000" b="1" kern="0" spc="100" dirty="0">
                <a:solidFill>
                  <a:srgbClr val="3D1A6E"/>
                </a:solidFill>
                <a:latin typeface="Calibri" pitchFamily="34" charset="0"/>
                <a:ea typeface="Calibri" pitchFamily="34" charset="-122"/>
                <a:cs typeface="Calibri" pitchFamily="34" charset="-120"/>
              </a:rPr>
              <a:t>INNER CIRCLE</a:t>
            </a:r>
            <a:endParaRPr lang="en-US" sz="1000" dirty="0"/>
          </a:p>
        </p:txBody>
      </p:sp>
      <p:sp>
        <p:nvSpPr>
          <p:cNvPr id="9" name="Text 7"/>
          <p:cNvSpPr/>
          <p:nvPr/>
        </p:nvSpPr>
        <p:spPr>
          <a:xfrm>
            <a:off x="566928" y="1371600"/>
            <a:ext cx="8138160" cy="402336"/>
          </a:xfrm>
          <a:prstGeom prst="rect">
            <a:avLst/>
          </a:prstGeom>
          <a:noFill/>
          <a:ln/>
        </p:spPr>
        <p:txBody>
          <a:bodyPr wrap="square" rtlCol="0" anchor="ctr"/>
          <a:lstStyle/>
          <a:p>
            <a:pPr marL="0" indent="0">
              <a:buNone/>
            </a:pPr>
            <a:r>
              <a:rPr lang="en-US" sz="1300" dirty="0">
                <a:solidFill>
                  <a:srgbClr val="1A0A2E"/>
                </a:solidFill>
                <a:latin typeface="Calibri" pitchFamily="34" charset="0"/>
                <a:ea typeface="Calibri" pitchFamily="34" charset="-122"/>
                <a:cs typeface="Calibri" pitchFamily="34" charset="-120"/>
              </a:rPr>
              <a:t>Share your #1 prayer breakthrough with 1 trusted person in your inner circle this week.</a:t>
            </a:r>
            <a:endParaRPr lang="en-US" sz="1300" dirty="0"/>
          </a:p>
        </p:txBody>
      </p:sp>
      <p:sp>
        <p:nvSpPr>
          <p:cNvPr id="10" name="Shape 8"/>
          <p:cNvSpPr/>
          <p:nvPr/>
        </p:nvSpPr>
        <p:spPr>
          <a:xfrm>
            <a:off x="292608" y="1993392"/>
            <a:ext cx="8549640" cy="841248"/>
          </a:xfrm>
          <a:prstGeom prst="rect">
            <a:avLst/>
          </a:prstGeom>
          <a:solidFill>
            <a:srgbClr val="FFFFFF"/>
          </a:solidFill>
          <a:ln w="12700">
            <a:solidFill>
              <a:srgbClr val="DDD4F0"/>
            </a:solidFill>
            <a:prstDash val="solid"/>
          </a:ln>
        </p:spPr>
        <p:txBody>
          <a:bodyPr/>
          <a:lstStyle/>
          <a:p>
            <a:endParaRPr lang="en-US"/>
          </a:p>
        </p:txBody>
      </p:sp>
      <p:sp>
        <p:nvSpPr>
          <p:cNvPr id="11" name="Shape 9"/>
          <p:cNvSpPr/>
          <p:nvPr/>
        </p:nvSpPr>
        <p:spPr>
          <a:xfrm>
            <a:off x="292608" y="1993392"/>
            <a:ext cx="146304" cy="841248"/>
          </a:xfrm>
          <a:prstGeom prst="rect">
            <a:avLst/>
          </a:prstGeom>
          <a:solidFill>
            <a:srgbClr val="4A3070"/>
          </a:solidFill>
          <a:ln w="12700">
            <a:solidFill>
              <a:srgbClr val="4A3070"/>
            </a:solidFill>
            <a:prstDash val="solid"/>
          </a:ln>
        </p:spPr>
        <p:txBody>
          <a:bodyPr/>
          <a:lstStyle/>
          <a:p>
            <a:endParaRPr lang="en-US"/>
          </a:p>
        </p:txBody>
      </p:sp>
      <p:sp>
        <p:nvSpPr>
          <p:cNvPr id="12" name="Text 10"/>
          <p:cNvSpPr/>
          <p:nvPr/>
        </p:nvSpPr>
        <p:spPr>
          <a:xfrm>
            <a:off x="566928" y="2066544"/>
            <a:ext cx="1828800" cy="256032"/>
          </a:xfrm>
          <a:prstGeom prst="rect">
            <a:avLst/>
          </a:prstGeom>
          <a:noFill/>
          <a:ln/>
        </p:spPr>
        <p:txBody>
          <a:bodyPr wrap="square" rtlCol="0" anchor="ctr"/>
          <a:lstStyle/>
          <a:p>
            <a:pPr marL="0" indent="0">
              <a:buNone/>
            </a:pPr>
            <a:r>
              <a:rPr lang="en-US" sz="1000" b="1" kern="0" spc="100" dirty="0">
                <a:solidFill>
                  <a:srgbClr val="4A3070"/>
                </a:solidFill>
                <a:latin typeface="Calibri" pitchFamily="34" charset="0"/>
                <a:ea typeface="Calibri" pitchFamily="34" charset="-122"/>
                <a:cs typeface="Calibri" pitchFamily="34" charset="-120"/>
              </a:rPr>
              <a:t>MIDDLE CIRCLE</a:t>
            </a:r>
            <a:endParaRPr lang="en-US" sz="1000" dirty="0"/>
          </a:p>
        </p:txBody>
      </p:sp>
      <p:sp>
        <p:nvSpPr>
          <p:cNvPr id="13" name="Text 11"/>
          <p:cNvSpPr/>
          <p:nvPr/>
        </p:nvSpPr>
        <p:spPr>
          <a:xfrm>
            <a:off x="566928" y="2377440"/>
            <a:ext cx="8138160" cy="402336"/>
          </a:xfrm>
          <a:prstGeom prst="rect">
            <a:avLst/>
          </a:prstGeom>
          <a:noFill/>
          <a:ln/>
        </p:spPr>
        <p:txBody>
          <a:bodyPr wrap="square" rtlCol="0" anchor="ctr"/>
          <a:lstStyle/>
          <a:p>
            <a:pPr marL="0" indent="0">
              <a:buNone/>
            </a:pPr>
            <a:r>
              <a:rPr lang="en-US" sz="1300" dirty="0">
                <a:solidFill>
                  <a:srgbClr val="1A0A2E"/>
                </a:solidFill>
                <a:latin typeface="Calibri" pitchFamily="34" charset="0"/>
                <a:ea typeface="Calibri" pitchFamily="34" charset="-122"/>
                <a:cs typeface="Calibri" pitchFamily="34" charset="-120"/>
              </a:rPr>
              <a:t>Champion one woman in your network publicly — a text, a social post, a warm referral.</a:t>
            </a:r>
            <a:endParaRPr lang="en-US" sz="1300" dirty="0"/>
          </a:p>
        </p:txBody>
      </p:sp>
      <p:sp>
        <p:nvSpPr>
          <p:cNvPr id="14" name="Shape 12"/>
          <p:cNvSpPr/>
          <p:nvPr/>
        </p:nvSpPr>
        <p:spPr>
          <a:xfrm>
            <a:off x="292608" y="2999232"/>
            <a:ext cx="8549640" cy="841248"/>
          </a:xfrm>
          <a:prstGeom prst="rect">
            <a:avLst/>
          </a:prstGeom>
          <a:solidFill>
            <a:srgbClr val="FFFFFF"/>
          </a:solidFill>
          <a:ln w="12700">
            <a:solidFill>
              <a:srgbClr val="DDD4F0"/>
            </a:solidFill>
            <a:prstDash val="solid"/>
          </a:ln>
        </p:spPr>
        <p:txBody>
          <a:bodyPr/>
          <a:lstStyle/>
          <a:p>
            <a:endParaRPr lang="en-US"/>
          </a:p>
        </p:txBody>
      </p:sp>
      <p:sp>
        <p:nvSpPr>
          <p:cNvPr id="15" name="Shape 13"/>
          <p:cNvSpPr/>
          <p:nvPr/>
        </p:nvSpPr>
        <p:spPr>
          <a:xfrm>
            <a:off x="292608" y="2999232"/>
            <a:ext cx="146304" cy="841248"/>
          </a:xfrm>
          <a:prstGeom prst="rect">
            <a:avLst/>
          </a:prstGeom>
          <a:solidFill>
            <a:srgbClr val="6B5A8A"/>
          </a:solidFill>
          <a:ln w="12700">
            <a:solidFill>
              <a:srgbClr val="6B5A8A"/>
            </a:solidFill>
            <a:prstDash val="solid"/>
          </a:ln>
        </p:spPr>
        <p:txBody>
          <a:bodyPr/>
          <a:lstStyle/>
          <a:p>
            <a:endParaRPr lang="en-US"/>
          </a:p>
        </p:txBody>
      </p:sp>
      <p:sp>
        <p:nvSpPr>
          <p:cNvPr id="16" name="Text 14"/>
          <p:cNvSpPr/>
          <p:nvPr/>
        </p:nvSpPr>
        <p:spPr>
          <a:xfrm>
            <a:off x="566928" y="3072384"/>
            <a:ext cx="1828800" cy="256032"/>
          </a:xfrm>
          <a:prstGeom prst="rect">
            <a:avLst/>
          </a:prstGeom>
          <a:noFill/>
          <a:ln/>
        </p:spPr>
        <p:txBody>
          <a:bodyPr wrap="square" rtlCol="0" anchor="ctr"/>
          <a:lstStyle/>
          <a:p>
            <a:pPr marL="0" indent="0">
              <a:buNone/>
            </a:pPr>
            <a:r>
              <a:rPr lang="en-US" sz="1000" b="1" kern="0" spc="100" dirty="0">
                <a:solidFill>
                  <a:srgbClr val="6B5A8A"/>
                </a:solidFill>
                <a:latin typeface="Calibri" pitchFamily="34" charset="0"/>
                <a:ea typeface="Calibri" pitchFamily="34" charset="-122"/>
                <a:cs typeface="Calibri" pitchFamily="34" charset="-120"/>
              </a:rPr>
              <a:t>OUTER CIRCLE</a:t>
            </a:r>
            <a:endParaRPr lang="en-US" sz="1000" dirty="0"/>
          </a:p>
        </p:txBody>
      </p:sp>
      <p:sp>
        <p:nvSpPr>
          <p:cNvPr id="17" name="Text 15"/>
          <p:cNvSpPr/>
          <p:nvPr/>
        </p:nvSpPr>
        <p:spPr>
          <a:xfrm>
            <a:off x="566928" y="3383280"/>
            <a:ext cx="8138160" cy="402336"/>
          </a:xfrm>
          <a:prstGeom prst="rect">
            <a:avLst/>
          </a:prstGeom>
          <a:noFill/>
          <a:ln/>
        </p:spPr>
        <p:txBody>
          <a:bodyPr wrap="square" rtlCol="0" anchor="ctr"/>
          <a:lstStyle/>
          <a:p>
            <a:pPr marL="0" indent="0">
              <a:buNone/>
            </a:pPr>
            <a:r>
              <a:rPr lang="en-US" sz="1300" dirty="0">
                <a:solidFill>
                  <a:srgbClr val="1A0A2E"/>
                </a:solidFill>
                <a:latin typeface="Calibri" pitchFamily="34" charset="0"/>
                <a:ea typeface="Calibri" pitchFamily="34" charset="-122"/>
                <a:cs typeface="Calibri" pitchFamily="34" charset="-120"/>
              </a:rPr>
              <a:t>Use the FORM method at your next gathering. Start with FAMILY or MOTIVATION.</a:t>
            </a:r>
            <a:endParaRPr lang="en-US" sz="1300" dirty="0"/>
          </a:p>
        </p:txBody>
      </p:sp>
      <p:sp>
        <p:nvSpPr>
          <p:cNvPr id="18" name="Shape 16"/>
          <p:cNvSpPr/>
          <p:nvPr/>
        </p:nvSpPr>
        <p:spPr>
          <a:xfrm>
            <a:off x="292608" y="4005072"/>
            <a:ext cx="8549640" cy="841248"/>
          </a:xfrm>
          <a:prstGeom prst="rect">
            <a:avLst/>
          </a:prstGeom>
          <a:solidFill>
            <a:srgbClr val="FFFFFF"/>
          </a:solidFill>
          <a:ln w="12700">
            <a:solidFill>
              <a:srgbClr val="DDD4F0"/>
            </a:solidFill>
            <a:prstDash val="solid"/>
          </a:ln>
        </p:spPr>
        <p:txBody>
          <a:bodyPr/>
          <a:lstStyle/>
          <a:p>
            <a:endParaRPr lang="en-US"/>
          </a:p>
        </p:txBody>
      </p:sp>
      <p:sp>
        <p:nvSpPr>
          <p:cNvPr id="19" name="Shape 17"/>
          <p:cNvSpPr/>
          <p:nvPr/>
        </p:nvSpPr>
        <p:spPr>
          <a:xfrm>
            <a:off x="292608" y="4005072"/>
            <a:ext cx="146304" cy="841248"/>
          </a:xfrm>
          <a:prstGeom prst="rect">
            <a:avLst/>
          </a:prstGeom>
          <a:solidFill>
            <a:srgbClr val="1A7A7A"/>
          </a:solidFill>
          <a:ln w="12700">
            <a:solidFill>
              <a:srgbClr val="1A7A7A"/>
            </a:solidFill>
            <a:prstDash val="solid"/>
          </a:ln>
        </p:spPr>
        <p:txBody>
          <a:bodyPr/>
          <a:lstStyle/>
          <a:p>
            <a:endParaRPr lang="en-US"/>
          </a:p>
        </p:txBody>
      </p:sp>
      <p:sp>
        <p:nvSpPr>
          <p:cNvPr id="20" name="Text 18"/>
          <p:cNvSpPr/>
          <p:nvPr/>
        </p:nvSpPr>
        <p:spPr>
          <a:xfrm>
            <a:off x="566928" y="4078224"/>
            <a:ext cx="1828800" cy="256032"/>
          </a:xfrm>
          <a:prstGeom prst="rect">
            <a:avLst/>
          </a:prstGeom>
          <a:noFill/>
          <a:ln/>
        </p:spPr>
        <p:txBody>
          <a:bodyPr wrap="square" rtlCol="0" anchor="ctr"/>
          <a:lstStyle/>
          <a:p>
            <a:pPr marL="0" indent="0">
              <a:buNone/>
            </a:pPr>
            <a:r>
              <a:rPr lang="en-US" sz="1000" b="1" kern="0" spc="100" dirty="0">
                <a:solidFill>
                  <a:srgbClr val="1A7A7A"/>
                </a:solidFill>
                <a:latin typeface="Calibri" pitchFamily="34" charset="0"/>
                <a:ea typeface="Calibri" pitchFamily="34" charset="-122"/>
                <a:cs typeface="Calibri" pitchFamily="34" charset="-120"/>
              </a:rPr>
              <a:t>YOURSELF</a:t>
            </a:r>
            <a:endParaRPr lang="en-US" sz="1000" dirty="0"/>
          </a:p>
        </p:txBody>
      </p:sp>
      <p:sp>
        <p:nvSpPr>
          <p:cNvPr id="21" name="Text 19"/>
          <p:cNvSpPr/>
          <p:nvPr/>
        </p:nvSpPr>
        <p:spPr>
          <a:xfrm>
            <a:off x="566928" y="4389120"/>
            <a:ext cx="8138160" cy="402336"/>
          </a:xfrm>
          <a:prstGeom prst="rect">
            <a:avLst/>
          </a:prstGeom>
          <a:noFill/>
          <a:ln/>
        </p:spPr>
        <p:txBody>
          <a:bodyPr wrap="square" rtlCol="0" anchor="ctr"/>
          <a:lstStyle/>
          <a:p>
            <a:pPr marL="0" indent="0">
              <a:buNone/>
            </a:pPr>
            <a:r>
              <a:rPr lang="en-US" sz="1300" dirty="0">
                <a:solidFill>
                  <a:srgbClr val="1A0A2E"/>
                </a:solidFill>
                <a:latin typeface="Calibri" pitchFamily="34" charset="0"/>
                <a:ea typeface="Calibri" pitchFamily="34" charset="-122"/>
                <a:cs typeface="Calibri" pitchFamily="34" charset="-120"/>
              </a:rPr>
              <a:t>Write your BELIEVE statement: 'I BELIEVE I am _____ and I am building _____.'</a:t>
            </a:r>
            <a:endParaRPr lang="en-US" sz="1300" dirty="0"/>
          </a:p>
        </p:txBody>
      </p:sp>
      <p:sp>
        <p:nvSpPr>
          <p:cNvPr id="22" name="Shape 20"/>
          <p:cNvSpPr/>
          <p:nvPr/>
        </p:nvSpPr>
        <p:spPr>
          <a:xfrm>
            <a:off x="0" y="4919472"/>
            <a:ext cx="9144000" cy="228600"/>
          </a:xfrm>
          <a:prstGeom prst="rect">
            <a:avLst/>
          </a:prstGeom>
          <a:solidFill>
            <a:srgbClr val="1A0A2E"/>
          </a:solidFill>
          <a:ln w="12700">
            <a:solidFill>
              <a:srgbClr val="1A0A2E"/>
            </a:solidFill>
            <a:prstDash val="solid"/>
          </a:ln>
        </p:spPr>
        <p:txBody>
          <a:bodyPr/>
          <a:lstStyle/>
          <a:p>
            <a:endParaRPr lang="en-US"/>
          </a:p>
        </p:txBody>
      </p:sp>
      <p:sp>
        <p:nvSpPr>
          <p:cNvPr id="23" name="Text 21"/>
          <p:cNvSpPr/>
          <p:nvPr/>
        </p:nvSpPr>
        <p:spPr>
          <a:xfrm>
            <a:off x="0" y="4919472"/>
            <a:ext cx="9144000" cy="228600"/>
          </a:xfrm>
          <a:prstGeom prst="rect">
            <a:avLst/>
          </a:prstGeom>
          <a:noFill/>
          <a:ln/>
        </p:spPr>
        <p:txBody>
          <a:bodyPr wrap="square" rtlCol="0" anchor="ctr"/>
          <a:lstStyle/>
          <a:p>
            <a:pPr marL="0" indent="0" algn="ctr">
              <a:buNone/>
            </a:pPr>
            <a:r>
              <a:rPr lang="en-US" sz="1300" b="1" kern="0" spc="200" dirty="0">
                <a:solidFill>
                  <a:srgbClr val="C9971C"/>
                </a:solidFill>
                <a:latin typeface="Georgia" pitchFamily="34" charset="0"/>
                <a:ea typeface="Georgia" pitchFamily="34" charset="-122"/>
                <a:cs typeface="Georgia" pitchFamily="34" charset="-120"/>
              </a:rPr>
              <a:t>BELIEVE IT  ·  BUILD IT  ·  EXPAND IT</a:t>
            </a:r>
            <a:endParaRPr lang="en-US" sz="13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1A0A2E"/>
        </a:solidFill>
        <a:effectLst/>
      </p:bgPr>
    </p:bg>
    <p:spTree>
      <p:nvGrpSpPr>
        <p:cNvPr id="1" name=""/>
        <p:cNvGrpSpPr/>
        <p:nvPr/>
      </p:nvGrpSpPr>
      <p:grpSpPr>
        <a:xfrm>
          <a:off x="0" y="0"/>
          <a:ext cx="0" cy="0"/>
          <a:chOff x="0" y="0"/>
          <a:chExt cx="0" cy="0"/>
        </a:xfrm>
      </p:grpSpPr>
      <p:sp>
        <p:nvSpPr>
          <p:cNvPr id="2" name="Shape 0"/>
          <p:cNvSpPr/>
          <p:nvPr/>
        </p:nvSpPr>
        <p:spPr>
          <a:xfrm>
            <a:off x="0" y="0"/>
            <a:ext cx="502920" cy="5143500"/>
          </a:xfrm>
          <a:prstGeom prst="rect">
            <a:avLst/>
          </a:prstGeom>
          <a:solidFill>
            <a:srgbClr val="C9971C"/>
          </a:solidFill>
          <a:ln w="12700">
            <a:solidFill>
              <a:srgbClr val="C9971C"/>
            </a:solidFill>
            <a:prstDash val="solid"/>
          </a:ln>
        </p:spPr>
        <p:txBody>
          <a:bodyPr/>
          <a:lstStyle/>
          <a:p>
            <a:endParaRPr lang="en-US"/>
          </a:p>
        </p:txBody>
      </p:sp>
      <p:sp>
        <p:nvSpPr>
          <p:cNvPr id="3" name="Shape 1"/>
          <p:cNvSpPr/>
          <p:nvPr/>
        </p:nvSpPr>
        <p:spPr>
          <a:xfrm>
            <a:off x="8979408" y="0"/>
            <a:ext cx="164592" cy="5143500"/>
          </a:xfrm>
          <a:prstGeom prst="rect">
            <a:avLst/>
          </a:prstGeom>
          <a:solidFill>
            <a:srgbClr val="1A7A7A"/>
          </a:solidFill>
          <a:ln w="12700">
            <a:solidFill>
              <a:srgbClr val="1A7A7A"/>
            </a:solidFill>
            <a:prstDash val="solid"/>
          </a:ln>
        </p:spPr>
        <p:txBody>
          <a:bodyPr/>
          <a:lstStyle/>
          <a:p>
            <a:endParaRPr lang="en-US"/>
          </a:p>
        </p:txBody>
      </p:sp>
      <p:sp>
        <p:nvSpPr>
          <p:cNvPr id="4" name="Text 2"/>
          <p:cNvSpPr/>
          <p:nvPr/>
        </p:nvSpPr>
        <p:spPr>
          <a:xfrm>
            <a:off x="685800" y="438912"/>
            <a:ext cx="8138160" cy="274320"/>
          </a:xfrm>
          <a:prstGeom prst="rect">
            <a:avLst/>
          </a:prstGeom>
          <a:noFill/>
          <a:ln/>
        </p:spPr>
        <p:txBody>
          <a:bodyPr wrap="square" rtlCol="0" anchor="ctr"/>
          <a:lstStyle/>
          <a:p>
            <a:pPr marL="0" indent="0" algn="l">
              <a:buNone/>
            </a:pPr>
            <a:r>
              <a:rPr lang="en-US" sz="1000" b="1" kern="0" spc="400" dirty="0">
                <a:solidFill>
                  <a:srgbClr val="C9971C"/>
                </a:solidFill>
                <a:latin typeface="Calibri" pitchFamily="34" charset="0"/>
                <a:ea typeface="Calibri" pitchFamily="34" charset="-122"/>
                <a:cs typeface="Calibri" pitchFamily="34" charset="-120"/>
              </a:rPr>
              <a:t>QUOTE TO REMEMBER</a:t>
            </a:r>
            <a:endParaRPr lang="en-US" sz="1000" dirty="0"/>
          </a:p>
        </p:txBody>
      </p:sp>
      <p:sp>
        <p:nvSpPr>
          <p:cNvPr id="5" name="Shape 3"/>
          <p:cNvSpPr/>
          <p:nvPr/>
        </p:nvSpPr>
        <p:spPr>
          <a:xfrm>
            <a:off x="685800" y="804672"/>
            <a:ext cx="4572000" cy="36576"/>
          </a:xfrm>
          <a:prstGeom prst="rect">
            <a:avLst/>
          </a:prstGeom>
          <a:solidFill>
            <a:srgbClr val="C9971C"/>
          </a:solidFill>
          <a:ln w="12700">
            <a:solidFill>
              <a:srgbClr val="C9971C"/>
            </a:solidFill>
            <a:prstDash val="solid"/>
          </a:ln>
        </p:spPr>
        <p:txBody>
          <a:bodyPr/>
          <a:lstStyle/>
          <a:p>
            <a:endParaRPr lang="en-US"/>
          </a:p>
        </p:txBody>
      </p:sp>
      <p:sp>
        <p:nvSpPr>
          <p:cNvPr id="6" name="Text 4"/>
          <p:cNvSpPr/>
          <p:nvPr/>
        </p:nvSpPr>
        <p:spPr>
          <a:xfrm>
            <a:off x="685800" y="960120"/>
            <a:ext cx="8092440" cy="2103120"/>
          </a:xfrm>
          <a:prstGeom prst="rect">
            <a:avLst/>
          </a:prstGeom>
          <a:noFill/>
          <a:ln/>
        </p:spPr>
        <p:txBody>
          <a:bodyPr wrap="square" rtlCol="0" anchor="ctr"/>
          <a:lstStyle/>
          <a:p>
            <a:pPr marL="0" indent="0" algn="l">
              <a:lnSpc>
                <a:spcPct val="140000"/>
              </a:lnSpc>
              <a:buNone/>
            </a:pPr>
            <a:r>
              <a:rPr lang="en-US" sz="2400" i="1" dirty="0">
                <a:solidFill>
                  <a:srgbClr val="FFFFFF"/>
                </a:solidFill>
                <a:latin typeface="Georgia" pitchFamily="34" charset="0"/>
                <a:ea typeface="Georgia" pitchFamily="34" charset="-122"/>
                <a:cs typeface="Georgia" pitchFamily="34" charset="-120"/>
              </a:rPr>
              <a:t>"Your circle reflects your faith.</a:t>
            </a:r>
            <a:endParaRPr lang="en-US" sz="2400" dirty="0"/>
          </a:p>
          <a:p>
            <a:pPr marL="0" indent="0" algn="l">
              <a:lnSpc>
                <a:spcPct val="140000"/>
              </a:lnSpc>
              <a:buNone/>
            </a:pPr>
            <a:r>
              <a:rPr lang="en-US" sz="2400" i="1" dirty="0">
                <a:solidFill>
                  <a:srgbClr val="FFFFFF"/>
                </a:solidFill>
                <a:latin typeface="Georgia" pitchFamily="34" charset="0"/>
                <a:ea typeface="Georgia" pitchFamily="34" charset="-122"/>
                <a:cs typeface="Georgia" pitchFamily="34" charset="-120"/>
              </a:rPr>
              <a:t>Expand your faith — expand your circle.</a:t>
            </a:r>
            <a:endParaRPr lang="en-US" sz="2400" dirty="0"/>
          </a:p>
          <a:p>
            <a:pPr marL="0" indent="0" algn="l">
              <a:lnSpc>
                <a:spcPct val="140000"/>
              </a:lnSpc>
              <a:buNone/>
            </a:pPr>
            <a:r>
              <a:rPr lang="en-US" sz="2400" i="1" dirty="0">
                <a:solidFill>
                  <a:srgbClr val="FFFFFF"/>
                </a:solidFill>
                <a:latin typeface="Georgia" pitchFamily="34" charset="0"/>
                <a:ea typeface="Georgia" pitchFamily="34" charset="-122"/>
                <a:cs typeface="Georgia" pitchFamily="34" charset="-120"/>
              </a:rPr>
              <a:t>Expand your circle — expand your impact."</a:t>
            </a:r>
            <a:endParaRPr lang="en-US" sz="2400" dirty="0"/>
          </a:p>
        </p:txBody>
      </p:sp>
      <p:sp>
        <p:nvSpPr>
          <p:cNvPr id="7" name="Text 5"/>
          <p:cNvSpPr/>
          <p:nvPr/>
        </p:nvSpPr>
        <p:spPr>
          <a:xfrm>
            <a:off x="685800" y="3200400"/>
            <a:ext cx="8092440" cy="347472"/>
          </a:xfrm>
          <a:prstGeom prst="rect">
            <a:avLst/>
          </a:prstGeom>
          <a:noFill/>
          <a:ln/>
        </p:spPr>
        <p:txBody>
          <a:bodyPr wrap="square" rtlCol="0" anchor="ctr"/>
          <a:lstStyle/>
          <a:p>
            <a:pPr marL="0" indent="0" algn="l">
              <a:buNone/>
            </a:pPr>
            <a:r>
              <a:rPr lang="en-US" sz="1500" dirty="0">
                <a:solidFill>
                  <a:srgbClr val="C9971C"/>
                </a:solidFill>
                <a:latin typeface="Georgia" pitchFamily="34" charset="0"/>
                <a:ea typeface="Georgia" pitchFamily="34" charset="-122"/>
                <a:cs typeface="Georgia" pitchFamily="34" charset="-120"/>
              </a:rPr>
              <a:t>— Tracy Shorter</a:t>
            </a:r>
            <a:endParaRPr lang="en-US" sz="1500" dirty="0"/>
          </a:p>
        </p:txBody>
      </p:sp>
      <p:sp>
        <p:nvSpPr>
          <p:cNvPr id="8" name="Shape 6"/>
          <p:cNvSpPr/>
          <p:nvPr/>
        </p:nvSpPr>
        <p:spPr>
          <a:xfrm>
            <a:off x="685800" y="3675888"/>
            <a:ext cx="4572000" cy="36576"/>
          </a:xfrm>
          <a:prstGeom prst="rect">
            <a:avLst/>
          </a:prstGeom>
          <a:solidFill>
            <a:srgbClr val="1A7A7A"/>
          </a:solidFill>
          <a:ln w="12700">
            <a:solidFill>
              <a:srgbClr val="1A7A7A"/>
            </a:solidFill>
            <a:prstDash val="solid"/>
          </a:ln>
        </p:spPr>
        <p:txBody>
          <a:bodyPr/>
          <a:lstStyle/>
          <a:p>
            <a:endParaRPr lang="en-US"/>
          </a:p>
        </p:txBody>
      </p:sp>
      <p:sp>
        <p:nvSpPr>
          <p:cNvPr id="9" name="Shape 7"/>
          <p:cNvSpPr/>
          <p:nvPr/>
        </p:nvSpPr>
        <p:spPr>
          <a:xfrm>
            <a:off x="685800" y="4041648"/>
            <a:ext cx="960120" cy="658368"/>
          </a:xfrm>
          <a:prstGeom prst="rect">
            <a:avLst/>
          </a:prstGeom>
          <a:solidFill>
            <a:srgbClr val="3D1A6E"/>
          </a:solidFill>
          <a:ln w="12700">
            <a:solidFill>
              <a:srgbClr val="C9971C"/>
            </a:solidFill>
            <a:prstDash val="solid"/>
          </a:ln>
        </p:spPr>
        <p:txBody>
          <a:bodyPr/>
          <a:lstStyle/>
          <a:p>
            <a:endParaRPr lang="en-US"/>
          </a:p>
        </p:txBody>
      </p:sp>
      <p:sp>
        <p:nvSpPr>
          <p:cNvPr id="10" name="Text 8"/>
          <p:cNvSpPr/>
          <p:nvPr/>
        </p:nvSpPr>
        <p:spPr>
          <a:xfrm>
            <a:off x="685800" y="4041648"/>
            <a:ext cx="960120" cy="658368"/>
          </a:xfrm>
          <a:prstGeom prst="rect">
            <a:avLst/>
          </a:prstGeom>
          <a:noFill/>
          <a:ln/>
        </p:spPr>
        <p:txBody>
          <a:bodyPr wrap="square" rtlCol="0" anchor="ctr"/>
          <a:lstStyle/>
          <a:p>
            <a:pPr marL="0" indent="0" algn="ctr">
              <a:buNone/>
            </a:pPr>
            <a:r>
              <a:rPr lang="en-US" sz="2600" b="1" dirty="0">
                <a:solidFill>
                  <a:srgbClr val="C9971C"/>
                </a:solidFill>
                <a:latin typeface="Georgia" pitchFamily="34" charset="0"/>
                <a:ea typeface="Georgia" pitchFamily="34" charset="-122"/>
                <a:cs typeface="Georgia" pitchFamily="34" charset="-120"/>
              </a:rPr>
              <a:t>B</a:t>
            </a:r>
            <a:endParaRPr lang="en-US" sz="2600" dirty="0"/>
          </a:p>
        </p:txBody>
      </p:sp>
      <p:sp>
        <p:nvSpPr>
          <p:cNvPr id="11" name="Shape 9"/>
          <p:cNvSpPr/>
          <p:nvPr/>
        </p:nvSpPr>
        <p:spPr>
          <a:xfrm>
            <a:off x="1773936" y="4041648"/>
            <a:ext cx="960120" cy="658368"/>
          </a:xfrm>
          <a:prstGeom prst="rect">
            <a:avLst/>
          </a:prstGeom>
          <a:solidFill>
            <a:srgbClr val="2E6B6B"/>
          </a:solidFill>
          <a:ln w="12700">
            <a:solidFill>
              <a:srgbClr val="C9971C"/>
            </a:solidFill>
            <a:prstDash val="solid"/>
          </a:ln>
        </p:spPr>
        <p:txBody>
          <a:bodyPr/>
          <a:lstStyle/>
          <a:p>
            <a:endParaRPr lang="en-US"/>
          </a:p>
        </p:txBody>
      </p:sp>
      <p:sp>
        <p:nvSpPr>
          <p:cNvPr id="12" name="Text 10"/>
          <p:cNvSpPr/>
          <p:nvPr/>
        </p:nvSpPr>
        <p:spPr>
          <a:xfrm>
            <a:off x="1773936" y="4041648"/>
            <a:ext cx="960120" cy="658368"/>
          </a:xfrm>
          <a:prstGeom prst="rect">
            <a:avLst/>
          </a:prstGeom>
          <a:noFill/>
          <a:ln/>
        </p:spPr>
        <p:txBody>
          <a:bodyPr wrap="square" rtlCol="0" anchor="ctr"/>
          <a:lstStyle/>
          <a:p>
            <a:pPr marL="0" indent="0" algn="ctr">
              <a:buNone/>
            </a:pPr>
            <a:r>
              <a:rPr lang="en-US" sz="2600" b="1" dirty="0">
                <a:solidFill>
                  <a:srgbClr val="C9971C"/>
                </a:solidFill>
                <a:latin typeface="Georgia" pitchFamily="34" charset="0"/>
                <a:ea typeface="Georgia" pitchFamily="34" charset="-122"/>
                <a:cs typeface="Georgia" pitchFamily="34" charset="-120"/>
              </a:rPr>
              <a:t>E</a:t>
            </a:r>
            <a:endParaRPr lang="en-US" sz="2600" dirty="0"/>
          </a:p>
        </p:txBody>
      </p:sp>
      <p:sp>
        <p:nvSpPr>
          <p:cNvPr id="13" name="Shape 11"/>
          <p:cNvSpPr/>
          <p:nvPr/>
        </p:nvSpPr>
        <p:spPr>
          <a:xfrm>
            <a:off x="2862072" y="4041648"/>
            <a:ext cx="960120" cy="658368"/>
          </a:xfrm>
          <a:prstGeom prst="rect">
            <a:avLst/>
          </a:prstGeom>
          <a:solidFill>
            <a:srgbClr val="5C3A7A"/>
          </a:solidFill>
          <a:ln w="12700">
            <a:solidFill>
              <a:srgbClr val="C9971C"/>
            </a:solidFill>
            <a:prstDash val="solid"/>
          </a:ln>
        </p:spPr>
        <p:txBody>
          <a:bodyPr/>
          <a:lstStyle/>
          <a:p>
            <a:endParaRPr lang="en-US"/>
          </a:p>
        </p:txBody>
      </p:sp>
      <p:sp>
        <p:nvSpPr>
          <p:cNvPr id="14" name="Text 12"/>
          <p:cNvSpPr/>
          <p:nvPr/>
        </p:nvSpPr>
        <p:spPr>
          <a:xfrm>
            <a:off x="2862072" y="4041648"/>
            <a:ext cx="960120" cy="658368"/>
          </a:xfrm>
          <a:prstGeom prst="rect">
            <a:avLst/>
          </a:prstGeom>
          <a:noFill/>
          <a:ln/>
        </p:spPr>
        <p:txBody>
          <a:bodyPr wrap="square" rtlCol="0" anchor="ctr"/>
          <a:lstStyle/>
          <a:p>
            <a:pPr marL="0" indent="0" algn="ctr">
              <a:buNone/>
            </a:pPr>
            <a:r>
              <a:rPr lang="en-US" sz="2600" b="1" dirty="0">
                <a:solidFill>
                  <a:srgbClr val="C9971C"/>
                </a:solidFill>
                <a:latin typeface="Georgia" pitchFamily="34" charset="0"/>
                <a:ea typeface="Georgia" pitchFamily="34" charset="-122"/>
                <a:cs typeface="Georgia" pitchFamily="34" charset="-120"/>
              </a:rPr>
              <a:t>L</a:t>
            </a:r>
            <a:endParaRPr lang="en-US" sz="2600" dirty="0"/>
          </a:p>
        </p:txBody>
      </p:sp>
      <p:sp>
        <p:nvSpPr>
          <p:cNvPr id="15" name="Shape 13"/>
          <p:cNvSpPr/>
          <p:nvPr/>
        </p:nvSpPr>
        <p:spPr>
          <a:xfrm>
            <a:off x="3950208" y="4041648"/>
            <a:ext cx="960120" cy="658368"/>
          </a:xfrm>
          <a:prstGeom prst="rect">
            <a:avLst/>
          </a:prstGeom>
          <a:solidFill>
            <a:srgbClr val="7A4A1E"/>
          </a:solidFill>
          <a:ln w="12700">
            <a:solidFill>
              <a:srgbClr val="C9971C"/>
            </a:solidFill>
            <a:prstDash val="solid"/>
          </a:ln>
        </p:spPr>
        <p:txBody>
          <a:bodyPr/>
          <a:lstStyle/>
          <a:p>
            <a:endParaRPr lang="en-US"/>
          </a:p>
        </p:txBody>
      </p:sp>
      <p:sp>
        <p:nvSpPr>
          <p:cNvPr id="16" name="Text 14"/>
          <p:cNvSpPr/>
          <p:nvPr/>
        </p:nvSpPr>
        <p:spPr>
          <a:xfrm>
            <a:off x="3950208" y="4041648"/>
            <a:ext cx="960120" cy="658368"/>
          </a:xfrm>
          <a:prstGeom prst="rect">
            <a:avLst/>
          </a:prstGeom>
          <a:noFill/>
          <a:ln/>
        </p:spPr>
        <p:txBody>
          <a:bodyPr wrap="square" rtlCol="0" anchor="ctr"/>
          <a:lstStyle/>
          <a:p>
            <a:pPr marL="0" indent="0" algn="ctr">
              <a:buNone/>
            </a:pPr>
            <a:r>
              <a:rPr lang="en-US" sz="2600" b="1" dirty="0">
                <a:solidFill>
                  <a:srgbClr val="C9971C"/>
                </a:solidFill>
                <a:latin typeface="Georgia" pitchFamily="34" charset="0"/>
                <a:ea typeface="Georgia" pitchFamily="34" charset="-122"/>
                <a:cs typeface="Georgia" pitchFamily="34" charset="-120"/>
              </a:rPr>
              <a:t>I</a:t>
            </a:r>
            <a:endParaRPr lang="en-US" sz="2600" dirty="0"/>
          </a:p>
        </p:txBody>
      </p:sp>
      <p:sp>
        <p:nvSpPr>
          <p:cNvPr id="17" name="Shape 15"/>
          <p:cNvSpPr/>
          <p:nvPr/>
        </p:nvSpPr>
        <p:spPr>
          <a:xfrm>
            <a:off x="5038344" y="4041648"/>
            <a:ext cx="960120" cy="658368"/>
          </a:xfrm>
          <a:prstGeom prst="rect">
            <a:avLst/>
          </a:prstGeom>
          <a:solidFill>
            <a:srgbClr val="6B2020"/>
          </a:solidFill>
          <a:ln w="12700">
            <a:solidFill>
              <a:srgbClr val="C9971C"/>
            </a:solidFill>
            <a:prstDash val="solid"/>
          </a:ln>
        </p:spPr>
        <p:txBody>
          <a:bodyPr/>
          <a:lstStyle/>
          <a:p>
            <a:endParaRPr lang="en-US"/>
          </a:p>
        </p:txBody>
      </p:sp>
      <p:sp>
        <p:nvSpPr>
          <p:cNvPr id="18" name="Text 16"/>
          <p:cNvSpPr/>
          <p:nvPr/>
        </p:nvSpPr>
        <p:spPr>
          <a:xfrm>
            <a:off x="5038344" y="4041648"/>
            <a:ext cx="960120" cy="658368"/>
          </a:xfrm>
          <a:prstGeom prst="rect">
            <a:avLst/>
          </a:prstGeom>
          <a:noFill/>
          <a:ln/>
        </p:spPr>
        <p:txBody>
          <a:bodyPr wrap="square" rtlCol="0" anchor="ctr"/>
          <a:lstStyle/>
          <a:p>
            <a:pPr marL="0" indent="0" algn="ctr">
              <a:buNone/>
            </a:pPr>
            <a:r>
              <a:rPr lang="en-US" sz="2600" b="1" dirty="0">
                <a:solidFill>
                  <a:srgbClr val="C9971C"/>
                </a:solidFill>
                <a:latin typeface="Georgia" pitchFamily="34" charset="0"/>
                <a:ea typeface="Georgia" pitchFamily="34" charset="-122"/>
                <a:cs typeface="Georgia" pitchFamily="34" charset="-120"/>
              </a:rPr>
              <a:t>E</a:t>
            </a:r>
            <a:endParaRPr lang="en-US" sz="2600" dirty="0"/>
          </a:p>
        </p:txBody>
      </p:sp>
      <p:sp>
        <p:nvSpPr>
          <p:cNvPr id="19" name="Shape 17"/>
          <p:cNvSpPr/>
          <p:nvPr/>
        </p:nvSpPr>
        <p:spPr>
          <a:xfrm>
            <a:off x="6126480" y="4041648"/>
            <a:ext cx="960120" cy="658368"/>
          </a:xfrm>
          <a:prstGeom prst="rect">
            <a:avLst/>
          </a:prstGeom>
          <a:solidFill>
            <a:srgbClr val="1E5C3A"/>
          </a:solidFill>
          <a:ln w="12700">
            <a:solidFill>
              <a:srgbClr val="C9971C"/>
            </a:solidFill>
            <a:prstDash val="solid"/>
          </a:ln>
        </p:spPr>
        <p:txBody>
          <a:bodyPr/>
          <a:lstStyle/>
          <a:p>
            <a:endParaRPr lang="en-US"/>
          </a:p>
        </p:txBody>
      </p:sp>
      <p:sp>
        <p:nvSpPr>
          <p:cNvPr id="20" name="Text 18"/>
          <p:cNvSpPr/>
          <p:nvPr/>
        </p:nvSpPr>
        <p:spPr>
          <a:xfrm>
            <a:off x="6126480" y="4041648"/>
            <a:ext cx="960120" cy="658368"/>
          </a:xfrm>
          <a:prstGeom prst="rect">
            <a:avLst/>
          </a:prstGeom>
          <a:noFill/>
          <a:ln/>
        </p:spPr>
        <p:txBody>
          <a:bodyPr wrap="square" rtlCol="0" anchor="ctr"/>
          <a:lstStyle/>
          <a:p>
            <a:pPr marL="0" indent="0" algn="ctr">
              <a:buNone/>
            </a:pPr>
            <a:r>
              <a:rPr lang="en-US" sz="2600" b="1" dirty="0">
                <a:solidFill>
                  <a:srgbClr val="C9971C"/>
                </a:solidFill>
                <a:latin typeface="Georgia" pitchFamily="34" charset="0"/>
                <a:ea typeface="Georgia" pitchFamily="34" charset="-122"/>
                <a:cs typeface="Georgia" pitchFamily="34" charset="-120"/>
              </a:rPr>
              <a:t>V</a:t>
            </a:r>
            <a:endParaRPr lang="en-US" sz="2600" dirty="0"/>
          </a:p>
        </p:txBody>
      </p:sp>
      <p:sp>
        <p:nvSpPr>
          <p:cNvPr id="21" name="Shape 19"/>
          <p:cNvSpPr/>
          <p:nvPr/>
        </p:nvSpPr>
        <p:spPr>
          <a:xfrm>
            <a:off x="7214616" y="4041648"/>
            <a:ext cx="960120" cy="658368"/>
          </a:xfrm>
          <a:prstGeom prst="rect">
            <a:avLst/>
          </a:prstGeom>
          <a:solidFill>
            <a:srgbClr val="5C4A1E"/>
          </a:solidFill>
          <a:ln w="12700">
            <a:solidFill>
              <a:srgbClr val="C9971C"/>
            </a:solidFill>
            <a:prstDash val="solid"/>
          </a:ln>
        </p:spPr>
        <p:txBody>
          <a:bodyPr/>
          <a:lstStyle/>
          <a:p>
            <a:endParaRPr lang="en-US"/>
          </a:p>
        </p:txBody>
      </p:sp>
      <p:sp>
        <p:nvSpPr>
          <p:cNvPr id="22" name="Text 20"/>
          <p:cNvSpPr/>
          <p:nvPr/>
        </p:nvSpPr>
        <p:spPr>
          <a:xfrm>
            <a:off x="7214616" y="4041648"/>
            <a:ext cx="960120" cy="658368"/>
          </a:xfrm>
          <a:prstGeom prst="rect">
            <a:avLst/>
          </a:prstGeom>
          <a:noFill/>
          <a:ln/>
        </p:spPr>
        <p:txBody>
          <a:bodyPr wrap="square" rtlCol="0" anchor="ctr"/>
          <a:lstStyle/>
          <a:p>
            <a:pPr marL="0" indent="0" algn="ctr">
              <a:buNone/>
            </a:pPr>
            <a:r>
              <a:rPr lang="en-US" sz="2600" b="1" dirty="0">
                <a:solidFill>
                  <a:srgbClr val="C9971C"/>
                </a:solidFill>
                <a:latin typeface="Georgia" pitchFamily="34" charset="0"/>
                <a:ea typeface="Georgia" pitchFamily="34" charset="-122"/>
                <a:cs typeface="Georgia" pitchFamily="34" charset="-120"/>
              </a:rPr>
              <a:t>E</a:t>
            </a:r>
            <a:endParaRPr lang="en-US" sz="2600" dirty="0"/>
          </a:p>
        </p:txBody>
      </p:sp>
      <p:sp>
        <p:nvSpPr>
          <p:cNvPr id="23" name="Text 21"/>
          <p:cNvSpPr/>
          <p:nvPr/>
        </p:nvSpPr>
        <p:spPr>
          <a:xfrm>
            <a:off x="685800" y="4828032"/>
            <a:ext cx="8092440" cy="219456"/>
          </a:xfrm>
          <a:prstGeom prst="rect">
            <a:avLst/>
          </a:prstGeom>
          <a:noFill/>
          <a:ln/>
        </p:spPr>
        <p:txBody>
          <a:bodyPr wrap="square" rtlCol="0" anchor="ctr"/>
          <a:lstStyle/>
          <a:p>
            <a:pPr marL="0" indent="0" algn="l">
              <a:buNone/>
            </a:pPr>
            <a:r>
              <a:rPr lang="en-US" sz="1000" dirty="0">
                <a:solidFill>
                  <a:srgbClr val="9B8FB0"/>
                </a:solidFill>
                <a:latin typeface="Calibri" pitchFamily="34" charset="0"/>
                <a:ea typeface="Calibri" pitchFamily="34" charset="-122"/>
                <a:cs typeface="Calibri" pitchFamily="34" charset="-120"/>
              </a:rPr>
              <a:t>tracy@shorterroutetravel.net</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3D1A6E"/>
        </a:solidFill>
        <a:effectLst/>
      </p:bgPr>
    </p:bg>
    <p:spTree>
      <p:nvGrpSpPr>
        <p:cNvPr id="1" name=""/>
        <p:cNvGrpSpPr/>
        <p:nvPr/>
      </p:nvGrpSpPr>
      <p:grpSpPr>
        <a:xfrm>
          <a:off x="0" y="0"/>
          <a:ext cx="0" cy="0"/>
          <a:chOff x="0" y="0"/>
          <a:chExt cx="0" cy="0"/>
        </a:xfrm>
      </p:grpSpPr>
      <p:sp>
        <p:nvSpPr>
          <p:cNvPr id="2" name="Shape 0"/>
          <p:cNvSpPr/>
          <p:nvPr/>
        </p:nvSpPr>
        <p:spPr>
          <a:xfrm>
            <a:off x="0" y="0"/>
            <a:ext cx="9144000" cy="109728"/>
          </a:xfrm>
          <a:prstGeom prst="rect">
            <a:avLst/>
          </a:prstGeom>
          <a:solidFill>
            <a:srgbClr val="C9971C"/>
          </a:solidFill>
          <a:ln w="12700">
            <a:solidFill>
              <a:srgbClr val="C9971C"/>
            </a:solidFill>
            <a:prstDash val="solid"/>
          </a:ln>
        </p:spPr>
        <p:txBody>
          <a:bodyPr/>
          <a:lstStyle/>
          <a:p>
            <a:endParaRPr lang="en-US"/>
          </a:p>
        </p:txBody>
      </p:sp>
      <p:sp>
        <p:nvSpPr>
          <p:cNvPr id="3" name="Shape 1"/>
          <p:cNvSpPr/>
          <p:nvPr/>
        </p:nvSpPr>
        <p:spPr>
          <a:xfrm>
            <a:off x="0" y="5033772"/>
            <a:ext cx="9144000" cy="109728"/>
          </a:xfrm>
          <a:prstGeom prst="rect">
            <a:avLst/>
          </a:prstGeom>
          <a:solidFill>
            <a:srgbClr val="C9971C"/>
          </a:solidFill>
          <a:ln w="12700">
            <a:solidFill>
              <a:srgbClr val="C9971C"/>
            </a:solidFill>
            <a:prstDash val="solid"/>
          </a:ln>
        </p:spPr>
        <p:txBody>
          <a:bodyPr/>
          <a:lstStyle/>
          <a:p>
            <a:endParaRPr lang="en-US"/>
          </a:p>
        </p:txBody>
      </p:sp>
      <p:sp>
        <p:nvSpPr>
          <p:cNvPr id="4" name="Text 2"/>
          <p:cNvSpPr/>
          <p:nvPr/>
        </p:nvSpPr>
        <p:spPr>
          <a:xfrm>
            <a:off x="457200" y="274320"/>
            <a:ext cx="8229600" cy="274320"/>
          </a:xfrm>
          <a:prstGeom prst="rect">
            <a:avLst/>
          </a:prstGeom>
          <a:noFill/>
          <a:ln/>
        </p:spPr>
        <p:txBody>
          <a:bodyPr wrap="square" rtlCol="0" anchor="ctr"/>
          <a:lstStyle/>
          <a:p>
            <a:pPr marL="0" indent="0" algn="ctr">
              <a:buNone/>
            </a:pPr>
            <a:r>
              <a:rPr lang="en-US" sz="1000" b="1" kern="0" spc="400" dirty="0">
                <a:solidFill>
                  <a:srgbClr val="C9971C"/>
                </a:solidFill>
                <a:latin typeface="Calibri" pitchFamily="34" charset="0"/>
                <a:ea typeface="Calibri" pitchFamily="34" charset="-122"/>
                <a:cs typeface="Calibri" pitchFamily="34" charset="-120"/>
              </a:rPr>
              <a:t>FOUNDATIONAL SCRIPTURE</a:t>
            </a:r>
            <a:endParaRPr lang="en-US" sz="1000" dirty="0"/>
          </a:p>
        </p:txBody>
      </p:sp>
      <p:sp>
        <p:nvSpPr>
          <p:cNvPr id="5" name="Text 3"/>
          <p:cNvSpPr/>
          <p:nvPr/>
        </p:nvSpPr>
        <p:spPr>
          <a:xfrm>
            <a:off x="457200" y="530352"/>
            <a:ext cx="8229600" cy="320040"/>
          </a:xfrm>
          <a:prstGeom prst="rect">
            <a:avLst/>
          </a:prstGeom>
          <a:noFill/>
          <a:ln/>
        </p:spPr>
        <p:txBody>
          <a:bodyPr wrap="square" rtlCol="0" anchor="ctr"/>
          <a:lstStyle/>
          <a:p>
            <a:pPr marL="0" indent="0" algn="ctr">
              <a:buNone/>
            </a:pPr>
            <a:r>
              <a:rPr lang="en-US" sz="1600" i="1" dirty="0">
                <a:solidFill>
                  <a:srgbClr val="D4C9E8"/>
                </a:solidFill>
                <a:latin typeface="Georgia" pitchFamily="34" charset="0"/>
                <a:ea typeface="Georgia" pitchFamily="34" charset="-122"/>
                <a:cs typeface="Georgia" pitchFamily="34" charset="-120"/>
              </a:rPr>
              <a:t>Isaiah 54:2</a:t>
            </a:r>
            <a:endParaRPr lang="en-US" sz="1600" dirty="0"/>
          </a:p>
        </p:txBody>
      </p:sp>
      <p:sp>
        <p:nvSpPr>
          <p:cNvPr id="6" name="Shape 4"/>
          <p:cNvSpPr/>
          <p:nvPr/>
        </p:nvSpPr>
        <p:spPr>
          <a:xfrm>
            <a:off x="3200400" y="932688"/>
            <a:ext cx="2743200" cy="36576"/>
          </a:xfrm>
          <a:prstGeom prst="rect">
            <a:avLst/>
          </a:prstGeom>
          <a:solidFill>
            <a:srgbClr val="C9971C"/>
          </a:solidFill>
          <a:ln w="12700">
            <a:solidFill>
              <a:srgbClr val="C9971C"/>
            </a:solidFill>
            <a:prstDash val="solid"/>
          </a:ln>
        </p:spPr>
        <p:txBody>
          <a:bodyPr/>
          <a:lstStyle/>
          <a:p>
            <a:endParaRPr lang="en-US"/>
          </a:p>
        </p:txBody>
      </p:sp>
      <p:sp>
        <p:nvSpPr>
          <p:cNvPr id="7" name="Text 5"/>
          <p:cNvSpPr/>
          <p:nvPr/>
        </p:nvSpPr>
        <p:spPr>
          <a:xfrm>
            <a:off x="640080" y="1078992"/>
            <a:ext cx="7863840" cy="2560320"/>
          </a:xfrm>
          <a:prstGeom prst="rect">
            <a:avLst/>
          </a:prstGeom>
          <a:noFill/>
          <a:ln/>
        </p:spPr>
        <p:txBody>
          <a:bodyPr wrap="square" rtlCol="0" anchor="ctr"/>
          <a:lstStyle/>
          <a:p>
            <a:pPr marL="0" indent="0" algn="ctr">
              <a:lnSpc>
                <a:spcPct val="140000"/>
              </a:lnSpc>
              <a:buNone/>
            </a:pPr>
            <a:r>
              <a:rPr lang="en-US" sz="2600" i="1" dirty="0">
                <a:solidFill>
                  <a:srgbClr val="FFFFFF"/>
                </a:solidFill>
                <a:latin typeface="Georgia" pitchFamily="34" charset="0"/>
                <a:ea typeface="Georgia" pitchFamily="34" charset="-122"/>
                <a:cs typeface="Georgia" pitchFamily="34" charset="-120"/>
              </a:rPr>
              <a:t>"Enlarge the place of your tent,</a:t>
            </a:r>
            <a:endParaRPr lang="en-US" sz="2600" dirty="0"/>
          </a:p>
          <a:p>
            <a:pPr marL="0" indent="0" algn="ctr">
              <a:lnSpc>
                <a:spcPct val="140000"/>
              </a:lnSpc>
              <a:buNone/>
            </a:pPr>
            <a:r>
              <a:rPr lang="en-US" sz="2600" i="1" dirty="0">
                <a:solidFill>
                  <a:srgbClr val="FFFFFF"/>
                </a:solidFill>
                <a:latin typeface="Georgia" pitchFamily="34" charset="0"/>
                <a:ea typeface="Georgia" pitchFamily="34" charset="-122"/>
                <a:cs typeface="Georgia" pitchFamily="34" charset="-120"/>
              </a:rPr>
              <a:t>stretch your tent curtains wide,</a:t>
            </a:r>
            <a:endParaRPr lang="en-US" sz="2600" dirty="0"/>
          </a:p>
          <a:p>
            <a:pPr marL="0" indent="0" algn="ctr">
              <a:lnSpc>
                <a:spcPct val="140000"/>
              </a:lnSpc>
              <a:buNone/>
            </a:pPr>
            <a:r>
              <a:rPr lang="en-US" sz="2600" i="1" dirty="0">
                <a:solidFill>
                  <a:srgbClr val="FFFFFF"/>
                </a:solidFill>
                <a:latin typeface="Georgia" pitchFamily="34" charset="0"/>
                <a:ea typeface="Georgia" pitchFamily="34" charset="-122"/>
                <a:cs typeface="Georgia" pitchFamily="34" charset="-120"/>
              </a:rPr>
              <a:t>do not hold back;</a:t>
            </a:r>
            <a:endParaRPr lang="en-US" sz="2600" dirty="0"/>
          </a:p>
          <a:p>
            <a:pPr marL="0" indent="0" algn="ctr">
              <a:lnSpc>
                <a:spcPct val="140000"/>
              </a:lnSpc>
              <a:buNone/>
            </a:pPr>
            <a:r>
              <a:rPr lang="en-US" sz="2600" i="1" dirty="0">
                <a:solidFill>
                  <a:srgbClr val="FFFFFF"/>
                </a:solidFill>
                <a:latin typeface="Georgia" pitchFamily="34" charset="0"/>
                <a:ea typeface="Georgia" pitchFamily="34" charset="-122"/>
                <a:cs typeface="Georgia" pitchFamily="34" charset="-120"/>
              </a:rPr>
              <a:t>lengthen your cords,</a:t>
            </a:r>
            <a:endParaRPr lang="en-US" sz="2600" dirty="0"/>
          </a:p>
          <a:p>
            <a:pPr marL="0" indent="0" algn="ctr">
              <a:lnSpc>
                <a:spcPct val="140000"/>
              </a:lnSpc>
              <a:buNone/>
            </a:pPr>
            <a:r>
              <a:rPr lang="en-US" sz="2600" i="1" dirty="0">
                <a:solidFill>
                  <a:srgbClr val="FFFFFF"/>
                </a:solidFill>
                <a:latin typeface="Georgia" pitchFamily="34" charset="0"/>
                <a:ea typeface="Georgia" pitchFamily="34" charset="-122"/>
                <a:cs typeface="Georgia" pitchFamily="34" charset="-120"/>
              </a:rPr>
              <a:t>strengthen your stakes."</a:t>
            </a:r>
            <a:endParaRPr lang="en-US" sz="2600" dirty="0"/>
          </a:p>
        </p:txBody>
      </p:sp>
      <p:sp>
        <p:nvSpPr>
          <p:cNvPr id="8" name="Shape 6"/>
          <p:cNvSpPr/>
          <p:nvPr/>
        </p:nvSpPr>
        <p:spPr>
          <a:xfrm>
            <a:off x="3200400" y="3767328"/>
            <a:ext cx="2743200" cy="36576"/>
          </a:xfrm>
          <a:prstGeom prst="rect">
            <a:avLst/>
          </a:prstGeom>
          <a:solidFill>
            <a:srgbClr val="C9971C"/>
          </a:solidFill>
          <a:ln w="12700">
            <a:solidFill>
              <a:srgbClr val="C9971C"/>
            </a:solidFill>
            <a:prstDash val="solid"/>
          </a:ln>
        </p:spPr>
        <p:txBody>
          <a:bodyPr/>
          <a:lstStyle/>
          <a:p>
            <a:endParaRPr lang="en-US"/>
          </a:p>
        </p:txBody>
      </p:sp>
      <p:sp>
        <p:nvSpPr>
          <p:cNvPr id="9" name="Text 7"/>
          <p:cNvSpPr/>
          <p:nvPr/>
        </p:nvSpPr>
        <p:spPr>
          <a:xfrm>
            <a:off x="914400" y="3858768"/>
            <a:ext cx="7315200" cy="777240"/>
          </a:xfrm>
          <a:prstGeom prst="rect">
            <a:avLst/>
          </a:prstGeom>
          <a:noFill/>
          <a:ln/>
        </p:spPr>
        <p:txBody>
          <a:bodyPr wrap="square" rtlCol="0" anchor="ctr"/>
          <a:lstStyle/>
          <a:p>
            <a:pPr marL="0" indent="0" algn="ctr">
              <a:buNone/>
            </a:pPr>
            <a:r>
              <a:rPr lang="en-US" sz="1300" i="1" dirty="0">
                <a:solidFill>
                  <a:srgbClr val="D4C9E8"/>
                </a:solidFill>
                <a:latin typeface="Calibri" pitchFamily="34" charset="0"/>
                <a:ea typeface="Calibri" pitchFamily="34" charset="-122"/>
                <a:cs typeface="Calibri" pitchFamily="34" charset="-120"/>
              </a:rPr>
              <a:t>God told you to EXPAND before this challenge had a name.</a:t>
            </a:r>
            <a:endParaRPr lang="en-US" sz="1300" dirty="0"/>
          </a:p>
          <a:p>
            <a:pPr marL="0" indent="0" algn="ctr">
              <a:buNone/>
            </a:pPr>
            <a:r>
              <a:rPr lang="en-US" sz="1300" i="1" dirty="0">
                <a:solidFill>
                  <a:srgbClr val="D4C9E8"/>
                </a:solidFill>
                <a:latin typeface="Calibri" pitchFamily="34" charset="0"/>
                <a:ea typeface="Calibri" pitchFamily="34" charset="-122"/>
                <a:cs typeface="Calibri" pitchFamily="34" charset="-120"/>
              </a:rPr>
              <a:t>This is your permission. This is your assignment. This is your moment.</a:t>
            </a:r>
            <a:endParaRPr lang="en-US" sz="13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1A0A2E"/>
        </a:solidFill>
        <a:effectLst/>
      </p:bgPr>
    </p:bg>
    <p:spTree>
      <p:nvGrpSpPr>
        <p:cNvPr id="1" name=""/>
        <p:cNvGrpSpPr/>
        <p:nvPr/>
      </p:nvGrpSpPr>
      <p:grpSpPr>
        <a:xfrm>
          <a:off x="0" y="0"/>
          <a:ext cx="0" cy="0"/>
          <a:chOff x="0" y="0"/>
          <a:chExt cx="0" cy="0"/>
        </a:xfrm>
      </p:grpSpPr>
      <p:sp>
        <p:nvSpPr>
          <p:cNvPr id="2" name="Shape 0"/>
          <p:cNvSpPr/>
          <p:nvPr/>
        </p:nvSpPr>
        <p:spPr>
          <a:xfrm>
            <a:off x="0" y="0"/>
            <a:ext cx="256032" cy="5143500"/>
          </a:xfrm>
          <a:prstGeom prst="rect">
            <a:avLst/>
          </a:prstGeom>
          <a:solidFill>
            <a:srgbClr val="1A7A7A"/>
          </a:solidFill>
          <a:ln w="12700">
            <a:solidFill>
              <a:srgbClr val="1A7A7A"/>
            </a:solidFill>
            <a:prstDash val="solid"/>
          </a:ln>
        </p:spPr>
        <p:txBody>
          <a:bodyPr/>
          <a:lstStyle/>
          <a:p>
            <a:endParaRPr lang="en-US"/>
          </a:p>
        </p:txBody>
      </p:sp>
      <p:sp>
        <p:nvSpPr>
          <p:cNvPr id="3" name="Text 1"/>
          <p:cNvSpPr/>
          <p:nvPr/>
        </p:nvSpPr>
        <p:spPr>
          <a:xfrm>
            <a:off x="502920" y="274320"/>
            <a:ext cx="8321040" cy="502920"/>
          </a:xfrm>
          <a:prstGeom prst="rect">
            <a:avLst/>
          </a:prstGeom>
          <a:noFill/>
          <a:ln/>
        </p:spPr>
        <p:txBody>
          <a:bodyPr wrap="square" rtlCol="0" anchor="ctr"/>
          <a:lstStyle/>
          <a:p>
            <a:pPr marL="0" indent="0" algn="l">
              <a:buNone/>
            </a:pPr>
            <a:r>
              <a:rPr lang="en-US" sz="2800" b="1" dirty="0">
                <a:solidFill>
                  <a:srgbClr val="C9971C"/>
                </a:solidFill>
                <a:latin typeface="Georgia" pitchFamily="34" charset="0"/>
                <a:ea typeface="Georgia" pitchFamily="34" charset="-122"/>
                <a:cs typeface="Georgia" pitchFamily="34" charset="-120"/>
              </a:rPr>
              <a:t>YOU JUST COMPLETED 21 DAYS.</a:t>
            </a:r>
            <a:endParaRPr lang="en-US" sz="2800" dirty="0"/>
          </a:p>
        </p:txBody>
      </p:sp>
      <p:sp>
        <p:nvSpPr>
          <p:cNvPr id="4" name="Text 2"/>
          <p:cNvSpPr/>
          <p:nvPr/>
        </p:nvSpPr>
        <p:spPr>
          <a:xfrm>
            <a:off x="502920" y="749808"/>
            <a:ext cx="8321040" cy="411480"/>
          </a:xfrm>
          <a:prstGeom prst="rect">
            <a:avLst/>
          </a:prstGeom>
          <a:noFill/>
          <a:ln/>
        </p:spPr>
        <p:txBody>
          <a:bodyPr wrap="square" rtlCol="0" anchor="ctr"/>
          <a:lstStyle/>
          <a:p>
            <a:pPr marL="0" indent="0" algn="l">
              <a:buNone/>
            </a:pPr>
            <a:r>
              <a:rPr lang="en-US" sz="2200" b="1" dirty="0">
                <a:solidFill>
                  <a:srgbClr val="FFFFFF"/>
                </a:solidFill>
                <a:latin typeface="Georgia" pitchFamily="34" charset="0"/>
                <a:ea typeface="Georgia" pitchFamily="34" charset="-122"/>
                <a:cs typeface="Georgia" pitchFamily="34" charset="-120"/>
              </a:rPr>
              <a:t>LET'S CELEBRATE THAT!</a:t>
            </a:r>
            <a:endParaRPr lang="en-US" sz="2200" dirty="0"/>
          </a:p>
        </p:txBody>
      </p:sp>
      <p:sp>
        <p:nvSpPr>
          <p:cNvPr id="5" name="Shape 3"/>
          <p:cNvSpPr/>
          <p:nvPr/>
        </p:nvSpPr>
        <p:spPr>
          <a:xfrm>
            <a:off x="502920" y="1261872"/>
            <a:ext cx="5486400" cy="36576"/>
          </a:xfrm>
          <a:prstGeom prst="rect">
            <a:avLst/>
          </a:prstGeom>
          <a:solidFill>
            <a:srgbClr val="C9971C"/>
          </a:solidFill>
          <a:ln w="12700">
            <a:solidFill>
              <a:srgbClr val="C9971C"/>
            </a:solidFill>
            <a:prstDash val="solid"/>
          </a:ln>
        </p:spPr>
        <p:txBody>
          <a:bodyPr/>
          <a:lstStyle/>
          <a:p>
            <a:endParaRPr lang="en-US"/>
          </a:p>
        </p:txBody>
      </p:sp>
      <p:sp>
        <p:nvSpPr>
          <p:cNvPr id="6" name="Shape 4"/>
          <p:cNvSpPr/>
          <p:nvPr/>
        </p:nvSpPr>
        <p:spPr>
          <a:xfrm>
            <a:off x="502920" y="1444752"/>
            <a:ext cx="502920" cy="502920"/>
          </a:xfrm>
          <a:prstGeom prst="rect">
            <a:avLst/>
          </a:prstGeom>
          <a:solidFill>
            <a:srgbClr val="C9971C"/>
          </a:solidFill>
          <a:ln w="12700">
            <a:solidFill>
              <a:srgbClr val="C9971C"/>
            </a:solidFill>
            <a:prstDash val="solid"/>
          </a:ln>
        </p:spPr>
        <p:txBody>
          <a:bodyPr/>
          <a:lstStyle/>
          <a:p>
            <a:endParaRPr lang="en-US"/>
          </a:p>
        </p:txBody>
      </p:sp>
      <p:sp>
        <p:nvSpPr>
          <p:cNvPr id="7" name="Text 5"/>
          <p:cNvSpPr/>
          <p:nvPr/>
        </p:nvSpPr>
        <p:spPr>
          <a:xfrm>
            <a:off x="502920" y="1444752"/>
            <a:ext cx="502920" cy="502920"/>
          </a:xfrm>
          <a:prstGeom prst="rect">
            <a:avLst/>
          </a:prstGeom>
          <a:noFill/>
          <a:ln/>
        </p:spPr>
        <p:txBody>
          <a:bodyPr wrap="square" rtlCol="0" anchor="ctr"/>
          <a:lstStyle/>
          <a:p>
            <a:pPr marL="0" indent="0" algn="ctr">
              <a:buNone/>
            </a:pPr>
            <a:r>
              <a:rPr lang="en-US" sz="1600" b="1" dirty="0">
                <a:solidFill>
                  <a:srgbClr val="1A0A2E"/>
                </a:solidFill>
                <a:latin typeface="Georgia" pitchFamily="34" charset="0"/>
                <a:ea typeface="Georgia" pitchFamily="34" charset="-122"/>
                <a:cs typeface="Georgia" pitchFamily="34" charset="-120"/>
              </a:rPr>
              <a:t>01</a:t>
            </a:r>
            <a:endParaRPr lang="en-US" sz="1600" dirty="0"/>
          </a:p>
        </p:txBody>
      </p:sp>
      <p:sp>
        <p:nvSpPr>
          <p:cNvPr id="8" name="Text 6"/>
          <p:cNvSpPr/>
          <p:nvPr/>
        </p:nvSpPr>
        <p:spPr>
          <a:xfrm>
            <a:off x="1188720" y="1490472"/>
            <a:ext cx="7589520" cy="438912"/>
          </a:xfrm>
          <a:prstGeom prst="rect">
            <a:avLst/>
          </a:prstGeom>
          <a:noFill/>
          <a:ln/>
        </p:spPr>
        <p:txBody>
          <a:bodyPr wrap="square" rtlCol="0" anchor="ctr"/>
          <a:lstStyle/>
          <a:p>
            <a:pPr marL="0" indent="0" algn="l">
              <a:buNone/>
            </a:pPr>
            <a:r>
              <a:rPr lang="en-US" sz="1600" dirty="0">
                <a:solidFill>
                  <a:srgbClr val="FFFFFF"/>
                </a:solidFill>
                <a:latin typeface="Calibri" pitchFamily="34" charset="0"/>
                <a:ea typeface="Calibri" pitchFamily="34" charset="-122"/>
                <a:cs typeface="Calibri" pitchFamily="34" charset="-120"/>
              </a:rPr>
              <a:t>What did God EXPAND in you during these 21 days?</a:t>
            </a:r>
            <a:endParaRPr lang="en-US" sz="1600" dirty="0"/>
          </a:p>
        </p:txBody>
      </p:sp>
      <p:sp>
        <p:nvSpPr>
          <p:cNvPr id="9" name="Shape 7"/>
          <p:cNvSpPr/>
          <p:nvPr/>
        </p:nvSpPr>
        <p:spPr>
          <a:xfrm>
            <a:off x="502920" y="2523744"/>
            <a:ext cx="502920" cy="502920"/>
          </a:xfrm>
          <a:prstGeom prst="rect">
            <a:avLst/>
          </a:prstGeom>
          <a:solidFill>
            <a:srgbClr val="C9971C"/>
          </a:solidFill>
          <a:ln w="12700">
            <a:solidFill>
              <a:srgbClr val="C9971C"/>
            </a:solidFill>
            <a:prstDash val="solid"/>
          </a:ln>
        </p:spPr>
        <p:txBody>
          <a:bodyPr/>
          <a:lstStyle/>
          <a:p>
            <a:endParaRPr lang="en-US"/>
          </a:p>
        </p:txBody>
      </p:sp>
      <p:sp>
        <p:nvSpPr>
          <p:cNvPr id="10" name="Text 8"/>
          <p:cNvSpPr/>
          <p:nvPr/>
        </p:nvSpPr>
        <p:spPr>
          <a:xfrm>
            <a:off x="502920" y="2523744"/>
            <a:ext cx="502920" cy="502920"/>
          </a:xfrm>
          <a:prstGeom prst="rect">
            <a:avLst/>
          </a:prstGeom>
          <a:noFill/>
          <a:ln/>
        </p:spPr>
        <p:txBody>
          <a:bodyPr wrap="square" rtlCol="0" anchor="ctr"/>
          <a:lstStyle/>
          <a:p>
            <a:pPr marL="0" indent="0" algn="ctr">
              <a:buNone/>
            </a:pPr>
            <a:r>
              <a:rPr lang="en-US" sz="1600" b="1" dirty="0">
                <a:solidFill>
                  <a:srgbClr val="1A0A2E"/>
                </a:solidFill>
                <a:latin typeface="Georgia" pitchFamily="34" charset="0"/>
                <a:ea typeface="Georgia" pitchFamily="34" charset="-122"/>
                <a:cs typeface="Georgia" pitchFamily="34" charset="-120"/>
              </a:rPr>
              <a:t>02</a:t>
            </a:r>
            <a:endParaRPr lang="en-US" sz="1600" dirty="0"/>
          </a:p>
        </p:txBody>
      </p:sp>
      <p:sp>
        <p:nvSpPr>
          <p:cNvPr id="11" name="Text 9"/>
          <p:cNvSpPr/>
          <p:nvPr/>
        </p:nvSpPr>
        <p:spPr>
          <a:xfrm>
            <a:off x="1188720" y="2569464"/>
            <a:ext cx="7589520" cy="438912"/>
          </a:xfrm>
          <a:prstGeom prst="rect">
            <a:avLst/>
          </a:prstGeom>
          <a:noFill/>
          <a:ln/>
        </p:spPr>
        <p:txBody>
          <a:bodyPr wrap="square" rtlCol="0" anchor="ctr"/>
          <a:lstStyle/>
          <a:p>
            <a:pPr marL="0" indent="0" algn="l">
              <a:buNone/>
            </a:pPr>
            <a:r>
              <a:rPr lang="en-US" sz="1600" dirty="0">
                <a:solidFill>
                  <a:srgbClr val="FFFFFF"/>
                </a:solidFill>
                <a:latin typeface="Calibri" pitchFamily="34" charset="0"/>
                <a:ea typeface="Calibri" pitchFamily="34" charset="-122"/>
                <a:cs typeface="Calibri" pitchFamily="34" charset="-120"/>
              </a:rPr>
              <a:t>Who showed up for you and supported your journey?</a:t>
            </a:r>
            <a:endParaRPr lang="en-US" sz="1600" dirty="0"/>
          </a:p>
        </p:txBody>
      </p:sp>
      <p:sp>
        <p:nvSpPr>
          <p:cNvPr id="12" name="Shape 10"/>
          <p:cNvSpPr/>
          <p:nvPr/>
        </p:nvSpPr>
        <p:spPr>
          <a:xfrm>
            <a:off x="502920" y="3602736"/>
            <a:ext cx="502920" cy="502920"/>
          </a:xfrm>
          <a:prstGeom prst="rect">
            <a:avLst/>
          </a:prstGeom>
          <a:solidFill>
            <a:srgbClr val="C9971C"/>
          </a:solidFill>
          <a:ln w="12700">
            <a:solidFill>
              <a:srgbClr val="C9971C"/>
            </a:solidFill>
            <a:prstDash val="solid"/>
          </a:ln>
        </p:spPr>
        <p:txBody>
          <a:bodyPr/>
          <a:lstStyle/>
          <a:p>
            <a:endParaRPr lang="en-US"/>
          </a:p>
        </p:txBody>
      </p:sp>
      <p:sp>
        <p:nvSpPr>
          <p:cNvPr id="13" name="Text 11"/>
          <p:cNvSpPr/>
          <p:nvPr/>
        </p:nvSpPr>
        <p:spPr>
          <a:xfrm>
            <a:off x="502920" y="3602736"/>
            <a:ext cx="502920" cy="502920"/>
          </a:xfrm>
          <a:prstGeom prst="rect">
            <a:avLst/>
          </a:prstGeom>
          <a:noFill/>
          <a:ln/>
        </p:spPr>
        <p:txBody>
          <a:bodyPr wrap="square" rtlCol="0" anchor="ctr"/>
          <a:lstStyle/>
          <a:p>
            <a:pPr marL="0" indent="0" algn="ctr">
              <a:buNone/>
            </a:pPr>
            <a:r>
              <a:rPr lang="en-US" sz="1600" b="1" dirty="0">
                <a:solidFill>
                  <a:srgbClr val="1A0A2E"/>
                </a:solidFill>
                <a:latin typeface="Georgia" pitchFamily="34" charset="0"/>
                <a:ea typeface="Georgia" pitchFamily="34" charset="-122"/>
                <a:cs typeface="Georgia" pitchFamily="34" charset="-120"/>
              </a:rPr>
              <a:t>03</a:t>
            </a:r>
            <a:endParaRPr lang="en-US" sz="1600" dirty="0"/>
          </a:p>
        </p:txBody>
      </p:sp>
      <p:sp>
        <p:nvSpPr>
          <p:cNvPr id="14" name="Text 12"/>
          <p:cNvSpPr/>
          <p:nvPr/>
        </p:nvSpPr>
        <p:spPr>
          <a:xfrm>
            <a:off x="1188720" y="3648456"/>
            <a:ext cx="7589520" cy="438912"/>
          </a:xfrm>
          <a:prstGeom prst="rect">
            <a:avLst/>
          </a:prstGeom>
          <a:noFill/>
          <a:ln/>
        </p:spPr>
        <p:txBody>
          <a:bodyPr wrap="square" rtlCol="0" anchor="ctr"/>
          <a:lstStyle/>
          <a:p>
            <a:pPr marL="0" indent="0" algn="l">
              <a:buNone/>
            </a:pPr>
            <a:r>
              <a:rPr lang="en-US" sz="1600" dirty="0">
                <a:solidFill>
                  <a:srgbClr val="FFFFFF"/>
                </a:solidFill>
                <a:latin typeface="Calibri" pitchFamily="34" charset="0"/>
                <a:ea typeface="Calibri" pitchFamily="34" charset="-122"/>
                <a:cs typeface="Calibri" pitchFamily="34" charset="-120"/>
              </a:rPr>
              <a:t>What possibility opened that wasn't there before?</a:t>
            </a:r>
            <a:endParaRPr lang="en-US" sz="1600" dirty="0"/>
          </a:p>
        </p:txBody>
      </p:sp>
      <p:sp>
        <p:nvSpPr>
          <p:cNvPr id="15" name="Text 13"/>
          <p:cNvSpPr/>
          <p:nvPr/>
        </p:nvSpPr>
        <p:spPr>
          <a:xfrm>
            <a:off x="502920" y="4681728"/>
            <a:ext cx="8229600" cy="274320"/>
          </a:xfrm>
          <a:prstGeom prst="rect">
            <a:avLst/>
          </a:prstGeom>
          <a:noFill/>
          <a:ln/>
        </p:spPr>
        <p:txBody>
          <a:bodyPr wrap="square" rtlCol="0" anchor="ctr"/>
          <a:lstStyle/>
          <a:p>
            <a:pPr marL="0" indent="0" algn="l">
              <a:buNone/>
            </a:pPr>
            <a:r>
              <a:rPr lang="en-US" sz="1100" i="1" dirty="0">
                <a:solidFill>
                  <a:srgbClr val="9B8FB0"/>
                </a:solidFill>
                <a:latin typeface="Calibri" pitchFamily="34" charset="0"/>
                <a:ea typeface="Calibri" pitchFamily="34" charset="-122"/>
                <a:cs typeface="Calibri" pitchFamily="34" charset="-120"/>
              </a:rPr>
              <a:t>Turn to your neighbor — share one word. 60 seconds.</a:t>
            </a:r>
            <a:endParaRPr lang="en-US" sz="11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1A0A2E"/>
        </a:solidFill>
        <a:effectLst/>
      </p:bgPr>
    </p:bg>
    <p:spTree>
      <p:nvGrpSpPr>
        <p:cNvPr id="1" name=""/>
        <p:cNvGrpSpPr/>
        <p:nvPr/>
      </p:nvGrpSpPr>
      <p:grpSpPr>
        <a:xfrm>
          <a:off x="0" y="0"/>
          <a:ext cx="0" cy="0"/>
          <a:chOff x="0" y="0"/>
          <a:chExt cx="0" cy="0"/>
        </a:xfrm>
      </p:grpSpPr>
      <p:sp>
        <p:nvSpPr>
          <p:cNvPr id="2" name="Shape 0"/>
          <p:cNvSpPr/>
          <p:nvPr/>
        </p:nvSpPr>
        <p:spPr>
          <a:xfrm>
            <a:off x="0" y="0"/>
            <a:ext cx="9144000" cy="804672"/>
          </a:xfrm>
          <a:prstGeom prst="rect">
            <a:avLst/>
          </a:prstGeom>
          <a:solidFill>
            <a:srgbClr val="3D1A6E"/>
          </a:solidFill>
          <a:ln w="12700">
            <a:solidFill>
              <a:srgbClr val="3D1A6E"/>
            </a:solidFill>
            <a:prstDash val="solid"/>
          </a:ln>
        </p:spPr>
        <p:txBody>
          <a:bodyPr/>
          <a:lstStyle/>
          <a:p>
            <a:endParaRPr lang="en-US"/>
          </a:p>
        </p:txBody>
      </p:sp>
      <p:sp>
        <p:nvSpPr>
          <p:cNvPr id="3" name="Shape 1"/>
          <p:cNvSpPr/>
          <p:nvPr/>
        </p:nvSpPr>
        <p:spPr>
          <a:xfrm>
            <a:off x="0" y="0"/>
            <a:ext cx="201168" cy="804672"/>
          </a:xfrm>
          <a:prstGeom prst="rect">
            <a:avLst/>
          </a:prstGeom>
          <a:solidFill>
            <a:srgbClr val="C9971C"/>
          </a:solidFill>
          <a:ln w="12700">
            <a:solidFill>
              <a:srgbClr val="C9971C"/>
            </a:solidFill>
            <a:prstDash val="solid"/>
          </a:ln>
        </p:spPr>
        <p:txBody>
          <a:bodyPr/>
          <a:lstStyle/>
          <a:p>
            <a:endParaRPr lang="en-US"/>
          </a:p>
        </p:txBody>
      </p:sp>
      <p:sp>
        <p:nvSpPr>
          <p:cNvPr id="4" name="Text 2"/>
          <p:cNvSpPr/>
          <p:nvPr/>
        </p:nvSpPr>
        <p:spPr>
          <a:xfrm>
            <a:off x="320040" y="128016"/>
            <a:ext cx="8503920" cy="530352"/>
          </a:xfrm>
          <a:prstGeom prst="rect">
            <a:avLst/>
          </a:prstGeom>
          <a:noFill/>
          <a:ln/>
        </p:spPr>
        <p:txBody>
          <a:bodyPr wrap="square" rtlCol="0" anchor="ctr"/>
          <a:lstStyle/>
          <a:p>
            <a:pPr marL="0" indent="0" algn="ctr">
              <a:buNone/>
            </a:pPr>
            <a:r>
              <a:rPr lang="en-US" sz="2400" b="1" kern="0" spc="200" dirty="0">
                <a:solidFill>
                  <a:srgbClr val="FFFFFF"/>
                </a:solidFill>
                <a:latin typeface="Georgia" pitchFamily="34" charset="0"/>
                <a:ea typeface="Georgia" pitchFamily="34" charset="-122"/>
                <a:cs typeface="Georgia" pitchFamily="34" charset="-120"/>
              </a:rPr>
              <a:t>YOUR CIRCLE OF INFLUENCE</a:t>
            </a:r>
            <a:endParaRPr lang="en-US" sz="2400" dirty="0"/>
          </a:p>
        </p:txBody>
      </p:sp>
      <p:sp>
        <p:nvSpPr>
          <p:cNvPr id="5" name="Shape 3"/>
          <p:cNvSpPr/>
          <p:nvPr/>
        </p:nvSpPr>
        <p:spPr>
          <a:xfrm>
            <a:off x="1645920" y="960120"/>
            <a:ext cx="5852160" cy="1143000"/>
          </a:xfrm>
          <a:prstGeom prst="rect">
            <a:avLst/>
          </a:prstGeom>
          <a:solidFill>
            <a:srgbClr val="3D1A6E"/>
          </a:solidFill>
          <a:ln w="12700">
            <a:solidFill>
              <a:srgbClr val="C9971C"/>
            </a:solidFill>
            <a:prstDash val="solid"/>
          </a:ln>
        </p:spPr>
        <p:txBody>
          <a:bodyPr/>
          <a:lstStyle/>
          <a:p>
            <a:endParaRPr lang="en-US"/>
          </a:p>
        </p:txBody>
      </p:sp>
      <p:sp>
        <p:nvSpPr>
          <p:cNvPr id="6" name="Shape 4"/>
          <p:cNvSpPr/>
          <p:nvPr/>
        </p:nvSpPr>
        <p:spPr>
          <a:xfrm>
            <a:off x="1645920" y="960120"/>
            <a:ext cx="146304" cy="1143000"/>
          </a:xfrm>
          <a:prstGeom prst="rect">
            <a:avLst/>
          </a:prstGeom>
          <a:solidFill>
            <a:srgbClr val="C9971C"/>
          </a:solidFill>
          <a:ln w="12700">
            <a:solidFill>
              <a:srgbClr val="C9971C"/>
            </a:solidFill>
            <a:prstDash val="solid"/>
          </a:ln>
        </p:spPr>
        <p:txBody>
          <a:bodyPr/>
          <a:lstStyle/>
          <a:p>
            <a:endParaRPr lang="en-US"/>
          </a:p>
        </p:txBody>
      </p:sp>
      <p:sp>
        <p:nvSpPr>
          <p:cNvPr id="7" name="Text 5"/>
          <p:cNvSpPr/>
          <p:nvPr/>
        </p:nvSpPr>
        <p:spPr>
          <a:xfrm>
            <a:off x="1901952" y="1051560"/>
            <a:ext cx="2194560" cy="274320"/>
          </a:xfrm>
          <a:prstGeom prst="rect">
            <a:avLst/>
          </a:prstGeom>
          <a:noFill/>
          <a:ln/>
        </p:spPr>
        <p:txBody>
          <a:bodyPr wrap="square" rtlCol="0" anchor="ctr"/>
          <a:lstStyle/>
          <a:p>
            <a:pPr marL="0" indent="0">
              <a:buNone/>
            </a:pPr>
            <a:r>
              <a:rPr lang="en-US" sz="1200" b="1" kern="0" spc="100" dirty="0">
                <a:solidFill>
                  <a:srgbClr val="C9971C"/>
                </a:solidFill>
                <a:latin typeface="Calibri" pitchFamily="34" charset="0"/>
                <a:ea typeface="Calibri" pitchFamily="34" charset="-122"/>
                <a:cs typeface="Calibri" pitchFamily="34" charset="-120"/>
              </a:rPr>
              <a:t>INNER CIRCLE</a:t>
            </a:r>
            <a:endParaRPr lang="en-US" sz="1200" dirty="0"/>
          </a:p>
        </p:txBody>
      </p:sp>
      <p:sp>
        <p:nvSpPr>
          <p:cNvPr id="8" name="Text 6"/>
          <p:cNvSpPr/>
          <p:nvPr/>
        </p:nvSpPr>
        <p:spPr>
          <a:xfrm>
            <a:off x="1901952" y="1344168"/>
            <a:ext cx="2194560" cy="219456"/>
          </a:xfrm>
          <a:prstGeom prst="rect">
            <a:avLst/>
          </a:prstGeom>
          <a:noFill/>
          <a:ln/>
        </p:spPr>
        <p:txBody>
          <a:bodyPr wrap="square" rtlCol="0" anchor="ctr"/>
          <a:lstStyle/>
          <a:p>
            <a:pPr marL="0" indent="0">
              <a:buNone/>
            </a:pPr>
            <a:r>
              <a:rPr lang="en-US" sz="1000" i="1" dirty="0">
                <a:solidFill>
                  <a:srgbClr val="D4C9E8"/>
                </a:solidFill>
                <a:latin typeface="Calibri" pitchFamily="34" charset="0"/>
                <a:ea typeface="Calibri" pitchFamily="34" charset="-122"/>
                <a:cs typeface="Calibri" pitchFamily="34" charset="-120"/>
              </a:rPr>
              <a:t>5–8 People</a:t>
            </a:r>
            <a:endParaRPr lang="en-US" sz="1000" dirty="0"/>
          </a:p>
        </p:txBody>
      </p:sp>
      <p:sp>
        <p:nvSpPr>
          <p:cNvPr id="9" name="Text 7"/>
          <p:cNvSpPr/>
          <p:nvPr/>
        </p:nvSpPr>
        <p:spPr>
          <a:xfrm>
            <a:off x="4297680" y="1051560"/>
            <a:ext cx="3017520" cy="960120"/>
          </a:xfrm>
          <a:prstGeom prst="rect">
            <a:avLst/>
          </a:prstGeom>
          <a:noFill/>
          <a:ln/>
        </p:spPr>
        <p:txBody>
          <a:bodyPr wrap="square" rtlCol="0" anchor="ctr"/>
          <a:lstStyle/>
          <a:p>
            <a:pPr marL="0" indent="0">
              <a:buNone/>
            </a:pPr>
            <a:r>
              <a:rPr lang="en-US" sz="1250" dirty="0">
                <a:solidFill>
                  <a:srgbClr val="D4C9E8"/>
                </a:solidFill>
                <a:latin typeface="Calibri" pitchFamily="34" charset="0"/>
                <a:ea typeface="Calibri" pitchFamily="34" charset="-122"/>
                <a:cs typeface="Calibri" pitchFamily="34" charset="-120"/>
              </a:rPr>
              <a:t>Your closest confidants, mentors &amp; sponsors. They speak life into you, hold you accountable, and are in your business by invitation.</a:t>
            </a:r>
            <a:endParaRPr lang="en-US" sz="1250" dirty="0"/>
          </a:p>
        </p:txBody>
      </p:sp>
      <p:sp>
        <p:nvSpPr>
          <p:cNvPr id="10" name="Shape 8"/>
          <p:cNvSpPr/>
          <p:nvPr/>
        </p:nvSpPr>
        <p:spPr>
          <a:xfrm>
            <a:off x="822960" y="2258568"/>
            <a:ext cx="7498080" cy="1143000"/>
          </a:xfrm>
          <a:prstGeom prst="rect">
            <a:avLst/>
          </a:prstGeom>
          <a:solidFill>
            <a:srgbClr val="2E1558"/>
          </a:solidFill>
          <a:ln w="12700">
            <a:solidFill>
              <a:srgbClr val="B8A0E0"/>
            </a:solidFill>
            <a:prstDash val="solid"/>
          </a:ln>
        </p:spPr>
        <p:txBody>
          <a:bodyPr/>
          <a:lstStyle/>
          <a:p>
            <a:endParaRPr lang="en-US"/>
          </a:p>
        </p:txBody>
      </p:sp>
      <p:sp>
        <p:nvSpPr>
          <p:cNvPr id="11" name="Shape 9"/>
          <p:cNvSpPr/>
          <p:nvPr/>
        </p:nvSpPr>
        <p:spPr>
          <a:xfrm>
            <a:off x="822960" y="2258568"/>
            <a:ext cx="146304" cy="1143000"/>
          </a:xfrm>
          <a:prstGeom prst="rect">
            <a:avLst/>
          </a:prstGeom>
          <a:solidFill>
            <a:srgbClr val="B8A0E0"/>
          </a:solidFill>
          <a:ln w="12700">
            <a:solidFill>
              <a:srgbClr val="B8A0E0"/>
            </a:solidFill>
            <a:prstDash val="solid"/>
          </a:ln>
        </p:spPr>
        <p:txBody>
          <a:bodyPr/>
          <a:lstStyle/>
          <a:p>
            <a:endParaRPr lang="en-US"/>
          </a:p>
        </p:txBody>
      </p:sp>
      <p:sp>
        <p:nvSpPr>
          <p:cNvPr id="12" name="Text 10"/>
          <p:cNvSpPr/>
          <p:nvPr/>
        </p:nvSpPr>
        <p:spPr>
          <a:xfrm>
            <a:off x="1078992" y="2350008"/>
            <a:ext cx="2194560" cy="274320"/>
          </a:xfrm>
          <a:prstGeom prst="rect">
            <a:avLst/>
          </a:prstGeom>
          <a:noFill/>
          <a:ln/>
        </p:spPr>
        <p:txBody>
          <a:bodyPr wrap="square" rtlCol="0" anchor="ctr"/>
          <a:lstStyle/>
          <a:p>
            <a:pPr marL="0" indent="0">
              <a:buNone/>
            </a:pPr>
            <a:r>
              <a:rPr lang="en-US" sz="1200" b="1" kern="0" spc="100" dirty="0">
                <a:solidFill>
                  <a:srgbClr val="B8A0E0"/>
                </a:solidFill>
                <a:latin typeface="Calibri" pitchFamily="34" charset="0"/>
                <a:ea typeface="Calibri" pitchFamily="34" charset="-122"/>
                <a:cs typeface="Calibri" pitchFamily="34" charset="-120"/>
              </a:rPr>
              <a:t>MIDDLE CIRCLE</a:t>
            </a:r>
            <a:endParaRPr lang="en-US" sz="1200" dirty="0"/>
          </a:p>
        </p:txBody>
      </p:sp>
      <p:sp>
        <p:nvSpPr>
          <p:cNvPr id="13" name="Text 11"/>
          <p:cNvSpPr/>
          <p:nvPr/>
        </p:nvSpPr>
        <p:spPr>
          <a:xfrm>
            <a:off x="1078992" y="2642616"/>
            <a:ext cx="2194560" cy="219456"/>
          </a:xfrm>
          <a:prstGeom prst="rect">
            <a:avLst/>
          </a:prstGeom>
          <a:noFill/>
          <a:ln/>
        </p:spPr>
        <p:txBody>
          <a:bodyPr wrap="square" rtlCol="0" anchor="ctr"/>
          <a:lstStyle/>
          <a:p>
            <a:pPr marL="0" indent="0">
              <a:buNone/>
            </a:pPr>
            <a:r>
              <a:rPr lang="en-US" sz="1000" i="1" dirty="0">
                <a:solidFill>
                  <a:srgbClr val="D4C9E8"/>
                </a:solidFill>
                <a:latin typeface="Calibri" pitchFamily="34" charset="0"/>
                <a:ea typeface="Calibri" pitchFamily="34" charset="-122"/>
                <a:cs typeface="Calibri" pitchFamily="34" charset="-120"/>
              </a:rPr>
              <a:t>Team &amp; Community</a:t>
            </a:r>
            <a:endParaRPr lang="en-US" sz="1000" dirty="0"/>
          </a:p>
        </p:txBody>
      </p:sp>
      <p:sp>
        <p:nvSpPr>
          <p:cNvPr id="14" name="Text 12"/>
          <p:cNvSpPr/>
          <p:nvPr/>
        </p:nvSpPr>
        <p:spPr>
          <a:xfrm>
            <a:off x="3474720" y="2350008"/>
            <a:ext cx="4663440" cy="960120"/>
          </a:xfrm>
          <a:prstGeom prst="rect">
            <a:avLst/>
          </a:prstGeom>
          <a:noFill/>
          <a:ln/>
        </p:spPr>
        <p:txBody>
          <a:bodyPr wrap="square" rtlCol="0" anchor="ctr"/>
          <a:lstStyle/>
          <a:p>
            <a:pPr marL="0" indent="0">
              <a:buNone/>
            </a:pPr>
            <a:r>
              <a:rPr lang="en-US" sz="1250" dirty="0">
                <a:solidFill>
                  <a:srgbClr val="D4C9E8"/>
                </a:solidFill>
                <a:latin typeface="Calibri" pitchFamily="34" charset="0"/>
                <a:ea typeface="Calibri" pitchFamily="34" charset="-122"/>
                <a:cs typeface="Calibri" pitchFamily="34" charset="-120"/>
              </a:rPr>
              <a:t>Church family, teammates, lunch friends. People you grow alongside regularly — they are not strangers, but not yet inner circle.</a:t>
            </a:r>
            <a:endParaRPr lang="en-US" sz="1250" dirty="0"/>
          </a:p>
        </p:txBody>
      </p:sp>
      <p:sp>
        <p:nvSpPr>
          <p:cNvPr id="15" name="Shape 13"/>
          <p:cNvSpPr/>
          <p:nvPr/>
        </p:nvSpPr>
        <p:spPr>
          <a:xfrm>
            <a:off x="164592" y="3557016"/>
            <a:ext cx="8814816" cy="1143000"/>
          </a:xfrm>
          <a:prstGeom prst="rect">
            <a:avLst/>
          </a:prstGeom>
          <a:solidFill>
            <a:srgbClr val="221050"/>
          </a:solidFill>
          <a:ln w="12700">
            <a:solidFill>
              <a:srgbClr val="8A7AAA"/>
            </a:solidFill>
            <a:prstDash val="solid"/>
          </a:ln>
        </p:spPr>
        <p:txBody>
          <a:bodyPr/>
          <a:lstStyle/>
          <a:p>
            <a:endParaRPr lang="en-US"/>
          </a:p>
        </p:txBody>
      </p:sp>
      <p:sp>
        <p:nvSpPr>
          <p:cNvPr id="16" name="Shape 14"/>
          <p:cNvSpPr/>
          <p:nvPr/>
        </p:nvSpPr>
        <p:spPr>
          <a:xfrm>
            <a:off x="164592" y="3557016"/>
            <a:ext cx="146304" cy="1143000"/>
          </a:xfrm>
          <a:prstGeom prst="rect">
            <a:avLst/>
          </a:prstGeom>
          <a:solidFill>
            <a:srgbClr val="8A7AAA"/>
          </a:solidFill>
          <a:ln w="12700">
            <a:solidFill>
              <a:srgbClr val="8A7AAA"/>
            </a:solidFill>
            <a:prstDash val="solid"/>
          </a:ln>
        </p:spPr>
        <p:txBody>
          <a:bodyPr/>
          <a:lstStyle/>
          <a:p>
            <a:endParaRPr lang="en-US"/>
          </a:p>
        </p:txBody>
      </p:sp>
      <p:sp>
        <p:nvSpPr>
          <p:cNvPr id="17" name="Text 15"/>
          <p:cNvSpPr/>
          <p:nvPr/>
        </p:nvSpPr>
        <p:spPr>
          <a:xfrm>
            <a:off x="420624" y="3648456"/>
            <a:ext cx="2194560" cy="274320"/>
          </a:xfrm>
          <a:prstGeom prst="rect">
            <a:avLst/>
          </a:prstGeom>
          <a:noFill/>
          <a:ln/>
        </p:spPr>
        <p:txBody>
          <a:bodyPr wrap="square" rtlCol="0" anchor="ctr"/>
          <a:lstStyle/>
          <a:p>
            <a:pPr marL="0" indent="0">
              <a:buNone/>
            </a:pPr>
            <a:r>
              <a:rPr lang="en-US" sz="1200" b="1" kern="0" spc="100" dirty="0">
                <a:solidFill>
                  <a:srgbClr val="8A7AAA"/>
                </a:solidFill>
                <a:latin typeface="Calibri" pitchFamily="34" charset="0"/>
                <a:ea typeface="Calibri" pitchFamily="34" charset="-122"/>
                <a:cs typeface="Calibri" pitchFamily="34" charset="-120"/>
              </a:rPr>
              <a:t>OUTER CIRCLE</a:t>
            </a:r>
            <a:endParaRPr lang="en-US" sz="1200" dirty="0"/>
          </a:p>
        </p:txBody>
      </p:sp>
      <p:sp>
        <p:nvSpPr>
          <p:cNvPr id="18" name="Text 16"/>
          <p:cNvSpPr/>
          <p:nvPr/>
        </p:nvSpPr>
        <p:spPr>
          <a:xfrm>
            <a:off x="420624" y="3941064"/>
            <a:ext cx="2194560" cy="219456"/>
          </a:xfrm>
          <a:prstGeom prst="rect">
            <a:avLst/>
          </a:prstGeom>
          <a:noFill/>
          <a:ln/>
        </p:spPr>
        <p:txBody>
          <a:bodyPr wrap="square" rtlCol="0" anchor="ctr"/>
          <a:lstStyle/>
          <a:p>
            <a:pPr marL="0" indent="0">
              <a:buNone/>
            </a:pPr>
            <a:r>
              <a:rPr lang="en-US" sz="1000" i="1" dirty="0">
                <a:solidFill>
                  <a:srgbClr val="D4C9E8"/>
                </a:solidFill>
                <a:latin typeface="Calibri" pitchFamily="34" charset="0"/>
                <a:ea typeface="Calibri" pitchFamily="34" charset="-122"/>
                <a:cs typeface="Calibri" pitchFamily="34" charset="-120"/>
              </a:rPr>
              <a:t>Network &amp; Partners</a:t>
            </a:r>
            <a:endParaRPr lang="en-US" sz="1000" dirty="0"/>
          </a:p>
        </p:txBody>
      </p:sp>
      <p:sp>
        <p:nvSpPr>
          <p:cNvPr id="19" name="Text 17"/>
          <p:cNvSpPr/>
          <p:nvPr/>
        </p:nvSpPr>
        <p:spPr>
          <a:xfrm>
            <a:off x="2816352" y="3648456"/>
            <a:ext cx="5980176" cy="960120"/>
          </a:xfrm>
          <a:prstGeom prst="rect">
            <a:avLst/>
          </a:prstGeom>
          <a:noFill/>
          <a:ln/>
        </p:spPr>
        <p:txBody>
          <a:bodyPr wrap="square" rtlCol="0" anchor="ctr"/>
          <a:lstStyle/>
          <a:p>
            <a:pPr marL="0" indent="0">
              <a:buNone/>
            </a:pPr>
            <a:r>
              <a:rPr lang="en-US" sz="1250" dirty="0">
                <a:solidFill>
                  <a:srgbClr val="D4C9E8"/>
                </a:solidFill>
                <a:latin typeface="Calibri" pitchFamily="34" charset="0"/>
                <a:ea typeface="Calibri" pitchFamily="34" charset="-122"/>
                <a:cs typeface="Calibri" pitchFamily="34" charset="-120"/>
              </a:rPr>
              <a:t>Contacts, community partners, event connections. Your next inner-circle member is likely sitting here right now.</a:t>
            </a:r>
            <a:endParaRPr lang="en-US" sz="1250" dirty="0"/>
          </a:p>
        </p:txBody>
      </p:sp>
      <p:sp>
        <p:nvSpPr>
          <p:cNvPr id="20" name="Text 18"/>
          <p:cNvSpPr/>
          <p:nvPr/>
        </p:nvSpPr>
        <p:spPr>
          <a:xfrm>
            <a:off x="320040" y="4873752"/>
            <a:ext cx="8503920" cy="201168"/>
          </a:xfrm>
          <a:prstGeom prst="rect">
            <a:avLst/>
          </a:prstGeom>
          <a:noFill/>
          <a:ln/>
        </p:spPr>
        <p:txBody>
          <a:bodyPr wrap="square" rtlCol="0" anchor="ctr"/>
          <a:lstStyle/>
          <a:p>
            <a:pPr marL="0" indent="0" algn="ctr">
              <a:buNone/>
            </a:pPr>
            <a:r>
              <a:rPr lang="en-US" sz="1000" i="1" dirty="0">
                <a:solidFill>
                  <a:srgbClr val="9B8FB0"/>
                </a:solidFill>
                <a:latin typeface="Calibri" pitchFamily="34" charset="0"/>
                <a:ea typeface="Calibri" pitchFamily="34" charset="-122"/>
                <a:cs typeface="Calibri" pitchFamily="34" charset="-120"/>
              </a:rPr>
              <a:t>Influence = the capacity to affect the character, development, or behavior of someone.</a:t>
            </a:r>
            <a:endParaRPr lang="en-US" sz="1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1A0A2E"/>
        </a:solidFill>
        <a:effectLst/>
      </p:bgPr>
    </p:bg>
    <p:spTree>
      <p:nvGrpSpPr>
        <p:cNvPr id="1" name=""/>
        <p:cNvGrpSpPr/>
        <p:nvPr/>
      </p:nvGrpSpPr>
      <p:grpSpPr>
        <a:xfrm>
          <a:off x="0" y="0"/>
          <a:ext cx="0" cy="0"/>
          <a:chOff x="0" y="0"/>
          <a:chExt cx="0" cy="0"/>
        </a:xfrm>
      </p:grpSpPr>
      <p:sp>
        <p:nvSpPr>
          <p:cNvPr id="2" name="Shape 0"/>
          <p:cNvSpPr/>
          <p:nvPr/>
        </p:nvSpPr>
        <p:spPr>
          <a:xfrm>
            <a:off x="0" y="0"/>
            <a:ext cx="256032" cy="5143500"/>
          </a:xfrm>
          <a:prstGeom prst="rect">
            <a:avLst/>
          </a:prstGeom>
          <a:solidFill>
            <a:srgbClr val="C9971C"/>
          </a:solidFill>
          <a:ln w="12700">
            <a:solidFill>
              <a:srgbClr val="C9971C"/>
            </a:solidFill>
            <a:prstDash val="solid"/>
          </a:ln>
        </p:spPr>
        <p:txBody>
          <a:bodyPr/>
          <a:lstStyle/>
          <a:p>
            <a:endParaRPr lang="en-US"/>
          </a:p>
        </p:txBody>
      </p:sp>
      <p:sp>
        <p:nvSpPr>
          <p:cNvPr id="3" name="Text 1"/>
          <p:cNvSpPr/>
          <p:nvPr/>
        </p:nvSpPr>
        <p:spPr>
          <a:xfrm>
            <a:off x="594360" y="256032"/>
            <a:ext cx="8138160" cy="502920"/>
          </a:xfrm>
          <a:prstGeom prst="rect">
            <a:avLst/>
          </a:prstGeom>
          <a:noFill/>
          <a:ln/>
        </p:spPr>
        <p:txBody>
          <a:bodyPr wrap="square" rtlCol="0" anchor="ctr"/>
          <a:lstStyle/>
          <a:p>
            <a:pPr marL="0" indent="0" algn="l">
              <a:buNone/>
            </a:pPr>
            <a:r>
              <a:rPr lang="en-US" sz="3000" b="1" dirty="0">
                <a:solidFill>
                  <a:srgbClr val="FFFFFF"/>
                </a:solidFill>
                <a:latin typeface="Georgia" pitchFamily="34" charset="0"/>
                <a:ea typeface="Georgia" pitchFamily="34" charset="-122"/>
                <a:cs typeface="Georgia" pitchFamily="34" charset="-120"/>
              </a:rPr>
              <a:t>THE BELIEVE FRAMEWORK</a:t>
            </a:r>
            <a:endParaRPr lang="en-US" sz="3000" dirty="0"/>
          </a:p>
        </p:txBody>
      </p:sp>
      <p:sp>
        <p:nvSpPr>
          <p:cNvPr id="4" name="Text 2"/>
          <p:cNvSpPr/>
          <p:nvPr/>
        </p:nvSpPr>
        <p:spPr>
          <a:xfrm>
            <a:off x="594360" y="749808"/>
            <a:ext cx="8138160" cy="292608"/>
          </a:xfrm>
          <a:prstGeom prst="rect">
            <a:avLst/>
          </a:prstGeom>
          <a:noFill/>
          <a:ln/>
        </p:spPr>
        <p:txBody>
          <a:bodyPr wrap="square" rtlCol="0" anchor="ctr"/>
          <a:lstStyle/>
          <a:p>
            <a:pPr marL="0" indent="0" algn="l">
              <a:buNone/>
            </a:pPr>
            <a:r>
              <a:rPr lang="en-US" sz="1300" i="1" dirty="0">
                <a:solidFill>
                  <a:srgbClr val="D4C9E8"/>
                </a:solidFill>
                <a:latin typeface="Calibri" pitchFamily="34" charset="0"/>
                <a:ea typeface="Calibri" pitchFamily="34" charset="-122"/>
                <a:cs typeface="Calibri" pitchFamily="34" charset="-120"/>
              </a:rPr>
              <a:t>Seven principles. One powerful lens for your circle.</a:t>
            </a:r>
            <a:endParaRPr lang="en-US" sz="1300" dirty="0"/>
          </a:p>
        </p:txBody>
      </p:sp>
      <p:sp>
        <p:nvSpPr>
          <p:cNvPr id="5" name="Shape 3"/>
          <p:cNvSpPr/>
          <p:nvPr/>
        </p:nvSpPr>
        <p:spPr>
          <a:xfrm>
            <a:off x="594360" y="1188720"/>
            <a:ext cx="2084832" cy="1463040"/>
          </a:xfrm>
          <a:prstGeom prst="rect">
            <a:avLst/>
          </a:prstGeom>
          <a:solidFill>
            <a:srgbClr val="3D1A6E"/>
          </a:solidFill>
          <a:ln w="12700">
            <a:solidFill>
              <a:srgbClr val="3D1A6E"/>
            </a:solidFill>
            <a:prstDash val="solid"/>
          </a:ln>
        </p:spPr>
        <p:txBody>
          <a:bodyPr/>
          <a:lstStyle/>
          <a:p>
            <a:endParaRPr lang="en-US"/>
          </a:p>
        </p:txBody>
      </p:sp>
      <p:sp>
        <p:nvSpPr>
          <p:cNvPr id="6" name="Shape 4"/>
          <p:cNvSpPr/>
          <p:nvPr/>
        </p:nvSpPr>
        <p:spPr>
          <a:xfrm>
            <a:off x="594360" y="1188720"/>
            <a:ext cx="2084832" cy="91440"/>
          </a:xfrm>
          <a:prstGeom prst="rect">
            <a:avLst/>
          </a:prstGeom>
          <a:solidFill>
            <a:srgbClr val="C9971C"/>
          </a:solidFill>
          <a:ln w="12700">
            <a:solidFill>
              <a:srgbClr val="C9971C"/>
            </a:solidFill>
            <a:prstDash val="solid"/>
          </a:ln>
        </p:spPr>
        <p:txBody>
          <a:bodyPr/>
          <a:lstStyle/>
          <a:p>
            <a:endParaRPr lang="en-US"/>
          </a:p>
        </p:txBody>
      </p:sp>
      <p:sp>
        <p:nvSpPr>
          <p:cNvPr id="7" name="Text 5"/>
          <p:cNvSpPr/>
          <p:nvPr/>
        </p:nvSpPr>
        <p:spPr>
          <a:xfrm>
            <a:off x="594360" y="1353312"/>
            <a:ext cx="2084832" cy="594360"/>
          </a:xfrm>
          <a:prstGeom prst="rect">
            <a:avLst/>
          </a:prstGeom>
          <a:noFill/>
          <a:ln/>
        </p:spPr>
        <p:txBody>
          <a:bodyPr wrap="square" rtlCol="0" anchor="ctr"/>
          <a:lstStyle/>
          <a:p>
            <a:pPr marL="0" indent="0" algn="ctr">
              <a:buNone/>
            </a:pPr>
            <a:r>
              <a:rPr lang="en-US" sz="3600" b="1" dirty="0">
                <a:solidFill>
                  <a:srgbClr val="C9971C"/>
                </a:solidFill>
                <a:latin typeface="Georgia" pitchFamily="34" charset="0"/>
                <a:ea typeface="Georgia" pitchFamily="34" charset="-122"/>
                <a:cs typeface="Georgia" pitchFamily="34" charset="-120"/>
              </a:rPr>
              <a:t>B</a:t>
            </a:r>
            <a:endParaRPr lang="en-US" sz="3600" dirty="0"/>
          </a:p>
        </p:txBody>
      </p:sp>
      <p:sp>
        <p:nvSpPr>
          <p:cNvPr id="8" name="Text 6"/>
          <p:cNvSpPr/>
          <p:nvPr/>
        </p:nvSpPr>
        <p:spPr>
          <a:xfrm>
            <a:off x="594360" y="1993392"/>
            <a:ext cx="2084832" cy="548640"/>
          </a:xfrm>
          <a:prstGeom prst="rect">
            <a:avLst/>
          </a:prstGeom>
          <a:noFill/>
          <a:ln/>
        </p:spPr>
        <p:txBody>
          <a:bodyPr wrap="square" rtlCol="0" anchor="ctr"/>
          <a:lstStyle/>
          <a:p>
            <a:pPr marL="0" indent="0" algn="ctr">
              <a:buNone/>
            </a:pPr>
            <a:r>
              <a:rPr lang="en-US" sz="1200" dirty="0">
                <a:solidFill>
                  <a:srgbClr val="FFFFFF"/>
                </a:solidFill>
                <a:latin typeface="Calibri" pitchFamily="34" charset="0"/>
                <a:ea typeface="Calibri" pitchFamily="34" charset="-122"/>
                <a:cs typeface="Calibri" pitchFamily="34" charset="-120"/>
              </a:rPr>
              <a:t>Be Yourself</a:t>
            </a:r>
            <a:endParaRPr lang="en-US" sz="1200" dirty="0"/>
          </a:p>
        </p:txBody>
      </p:sp>
      <p:sp>
        <p:nvSpPr>
          <p:cNvPr id="9" name="Shape 7"/>
          <p:cNvSpPr/>
          <p:nvPr/>
        </p:nvSpPr>
        <p:spPr>
          <a:xfrm>
            <a:off x="2734056" y="1188720"/>
            <a:ext cx="2084832" cy="1463040"/>
          </a:xfrm>
          <a:prstGeom prst="rect">
            <a:avLst/>
          </a:prstGeom>
          <a:solidFill>
            <a:srgbClr val="2E6B6B"/>
          </a:solidFill>
          <a:ln w="12700">
            <a:solidFill>
              <a:srgbClr val="2E6B6B"/>
            </a:solidFill>
            <a:prstDash val="solid"/>
          </a:ln>
        </p:spPr>
        <p:txBody>
          <a:bodyPr/>
          <a:lstStyle/>
          <a:p>
            <a:endParaRPr lang="en-US"/>
          </a:p>
        </p:txBody>
      </p:sp>
      <p:sp>
        <p:nvSpPr>
          <p:cNvPr id="10" name="Shape 8"/>
          <p:cNvSpPr/>
          <p:nvPr/>
        </p:nvSpPr>
        <p:spPr>
          <a:xfrm>
            <a:off x="2734056" y="1188720"/>
            <a:ext cx="2084832" cy="91440"/>
          </a:xfrm>
          <a:prstGeom prst="rect">
            <a:avLst/>
          </a:prstGeom>
          <a:solidFill>
            <a:srgbClr val="C9971C"/>
          </a:solidFill>
          <a:ln w="12700">
            <a:solidFill>
              <a:srgbClr val="C9971C"/>
            </a:solidFill>
            <a:prstDash val="solid"/>
          </a:ln>
        </p:spPr>
        <p:txBody>
          <a:bodyPr/>
          <a:lstStyle/>
          <a:p>
            <a:endParaRPr lang="en-US"/>
          </a:p>
        </p:txBody>
      </p:sp>
      <p:sp>
        <p:nvSpPr>
          <p:cNvPr id="11" name="Text 9"/>
          <p:cNvSpPr/>
          <p:nvPr/>
        </p:nvSpPr>
        <p:spPr>
          <a:xfrm>
            <a:off x="2734056" y="1353312"/>
            <a:ext cx="2084832" cy="594360"/>
          </a:xfrm>
          <a:prstGeom prst="rect">
            <a:avLst/>
          </a:prstGeom>
          <a:noFill/>
          <a:ln/>
        </p:spPr>
        <p:txBody>
          <a:bodyPr wrap="square" rtlCol="0" anchor="ctr"/>
          <a:lstStyle/>
          <a:p>
            <a:pPr marL="0" indent="0" algn="ctr">
              <a:buNone/>
            </a:pPr>
            <a:r>
              <a:rPr lang="en-US" sz="3600" b="1" dirty="0">
                <a:solidFill>
                  <a:srgbClr val="C9971C"/>
                </a:solidFill>
                <a:latin typeface="Georgia" pitchFamily="34" charset="0"/>
                <a:ea typeface="Georgia" pitchFamily="34" charset="-122"/>
                <a:cs typeface="Georgia" pitchFamily="34" charset="-120"/>
              </a:rPr>
              <a:t>E</a:t>
            </a:r>
            <a:endParaRPr lang="en-US" sz="3600" dirty="0"/>
          </a:p>
        </p:txBody>
      </p:sp>
      <p:sp>
        <p:nvSpPr>
          <p:cNvPr id="12" name="Text 10"/>
          <p:cNvSpPr/>
          <p:nvPr/>
        </p:nvSpPr>
        <p:spPr>
          <a:xfrm>
            <a:off x="2734056" y="1993392"/>
            <a:ext cx="2084832" cy="548640"/>
          </a:xfrm>
          <a:prstGeom prst="rect">
            <a:avLst/>
          </a:prstGeom>
          <a:noFill/>
          <a:ln/>
        </p:spPr>
        <p:txBody>
          <a:bodyPr wrap="square" rtlCol="0" anchor="ctr"/>
          <a:lstStyle/>
          <a:p>
            <a:pPr marL="0" indent="0" algn="ctr">
              <a:buNone/>
            </a:pPr>
            <a:r>
              <a:rPr lang="en-US" sz="1200" dirty="0">
                <a:solidFill>
                  <a:srgbClr val="FFFFFF"/>
                </a:solidFill>
                <a:latin typeface="Calibri" pitchFamily="34" charset="0"/>
                <a:ea typeface="Calibri" pitchFamily="34" charset="-122"/>
                <a:cs typeface="Calibri" pitchFamily="34" charset="-120"/>
              </a:rPr>
              <a:t>Empowerment</a:t>
            </a:r>
            <a:endParaRPr lang="en-US" sz="1200" dirty="0"/>
          </a:p>
        </p:txBody>
      </p:sp>
      <p:sp>
        <p:nvSpPr>
          <p:cNvPr id="13" name="Shape 11"/>
          <p:cNvSpPr/>
          <p:nvPr/>
        </p:nvSpPr>
        <p:spPr>
          <a:xfrm>
            <a:off x="4873752" y="1188720"/>
            <a:ext cx="2084832" cy="1463040"/>
          </a:xfrm>
          <a:prstGeom prst="rect">
            <a:avLst/>
          </a:prstGeom>
          <a:solidFill>
            <a:srgbClr val="5C3A7A"/>
          </a:solidFill>
          <a:ln w="12700">
            <a:solidFill>
              <a:srgbClr val="5C3A7A"/>
            </a:solidFill>
            <a:prstDash val="solid"/>
          </a:ln>
        </p:spPr>
        <p:txBody>
          <a:bodyPr/>
          <a:lstStyle/>
          <a:p>
            <a:endParaRPr lang="en-US"/>
          </a:p>
        </p:txBody>
      </p:sp>
      <p:sp>
        <p:nvSpPr>
          <p:cNvPr id="14" name="Shape 12"/>
          <p:cNvSpPr/>
          <p:nvPr/>
        </p:nvSpPr>
        <p:spPr>
          <a:xfrm>
            <a:off x="4873752" y="1188720"/>
            <a:ext cx="2084832" cy="91440"/>
          </a:xfrm>
          <a:prstGeom prst="rect">
            <a:avLst/>
          </a:prstGeom>
          <a:solidFill>
            <a:srgbClr val="C9971C"/>
          </a:solidFill>
          <a:ln w="12700">
            <a:solidFill>
              <a:srgbClr val="C9971C"/>
            </a:solidFill>
            <a:prstDash val="solid"/>
          </a:ln>
        </p:spPr>
        <p:txBody>
          <a:bodyPr/>
          <a:lstStyle/>
          <a:p>
            <a:endParaRPr lang="en-US"/>
          </a:p>
        </p:txBody>
      </p:sp>
      <p:sp>
        <p:nvSpPr>
          <p:cNvPr id="15" name="Text 13"/>
          <p:cNvSpPr/>
          <p:nvPr/>
        </p:nvSpPr>
        <p:spPr>
          <a:xfrm>
            <a:off x="4873752" y="1353312"/>
            <a:ext cx="2084832" cy="594360"/>
          </a:xfrm>
          <a:prstGeom prst="rect">
            <a:avLst/>
          </a:prstGeom>
          <a:noFill/>
          <a:ln/>
        </p:spPr>
        <p:txBody>
          <a:bodyPr wrap="square" rtlCol="0" anchor="ctr"/>
          <a:lstStyle/>
          <a:p>
            <a:pPr marL="0" indent="0" algn="ctr">
              <a:buNone/>
            </a:pPr>
            <a:r>
              <a:rPr lang="en-US" sz="3600" b="1" dirty="0">
                <a:solidFill>
                  <a:srgbClr val="C9971C"/>
                </a:solidFill>
                <a:latin typeface="Georgia" pitchFamily="34" charset="0"/>
                <a:ea typeface="Georgia" pitchFamily="34" charset="-122"/>
                <a:cs typeface="Georgia" pitchFamily="34" charset="-120"/>
              </a:rPr>
              <a:t>L</a:t>
            </a:r>
            <a:endParaRPr lang="en-US" sz="3600" dirty="0"/>
          </a:p>
        </p:txBody>
      </p:sp>
      <p:sp>
        <p:nvSpPr>
          <p:cNvPr id="16" name="Text 14"/>
          <p:cNvSpPr/>
          <p:nvPr/>
        </p:nvSpPr>
        <p:spPr>
          <a:xfrm>
            <a:off x="4873752" y="1993392"/>
            <a:ext cx="2084832" cy="548640"/>
          </a:xfrm>
          <a:prstGeom prst="rect">
            <a:avLst/>
          </a:prstGeom>
          <a:noFill/>
          <a:ln/>
        </p:spPr>
        <p:txBody>
          <a:bodyPr wrap="square" rtlCol="0" anchor="ctr"/>
          <a:lstStyle/>
          <a:p>
            <a:pPr marL="0" indent="0" algn="ctr">
              <a:buNone/>
            </a:pPr>
            <a:r>
              <a:rPr lang="en-US" sz="1200" dirty="0">
                <a:solidFill>
                  <a:srgbClr val="FFFFFF"/>
                </a:solidFill>
                <a:latin typeface="Calibri" pitchFamily="34" charset="0"/>
                <a:ea typeface="Calibri" pitchFamily="34" charset="-122"/>
                <a:cs typeface="Calibri" pitchFamily="34" charset="-120"/>
              </a:rPr>
              <a:t>Live Life Now</a:t>
            </a:r>
            <a:endParaRPr lang="en-US" sz="1200" dirty="0"/>
          </a:p>
        </p:txBody>
      </p:sp>
      <p:sp>
        <p:nvSpPr>
          <p:cNvPr id="17" name="Shape 15"/>
          <p:cNvSpPr/>
          <p:nvPr/>
        </p:nvSpPr>
        <p:spPr>
          <a:xfrm>
            <a:off x="7013448" y="1188720"/>
            <a:ext cx="2084832" cy="1463040"/>
          </a:xfrm>
          <a:prstGeom prst="rect">
            <a:avLst/>
          </a:prstGeom>
          <a:solidFill>
            <a:srgbClr val="7A4A1E"/>
          </a:solidFill>
          <a:ln w="12700">
            <a:solidFill>
              <a:srgbClr val="7A4A1E"/>
            </a:solidFill>
            <a:prstDash val="solid"/>
          </a:ln>
        </p:spPr>
        <p:txBody>
          <a:bodyPr/>
          <a:lstStyle/>
          <a:p>
            <a:endParaRPr lang="en-US"/>
          </a:p>
        </p:txBody>
      </p:sp>
      <p:sp>
        <p:nvSpPr>
          <p:cNvPr id="18" name="Shape 16"/>
          <p:cNvSpPr/>
          <p:nvPr/>
        </p:nvSpPr>
        <p:spPr>
          <a:xfrm>
            <a:off x="7013448" y="1188720"/>
            <a:ext cx="2084832" cy="91440"/>
          </a:xfrm>
          <a:prstGeom prst="rect">
            <a:avLst/>
          </a:prstGeom>
          <a:solidFill>
            <a:srgbClr val="C9971C"/>
          </a:solidFill>
          <a:ln w="12700">
            <a:solidFill>
              <a:srgbClr val="C9971C"/>
            </a:solidFill>
            <a:prstDash val="solid"/>
          </a:ln>
        </p:spPr>
        <p:txBody>
          <a:bodyPr/>
          <a:lstStyle/>
          <a:p>
            <a:endParaRPr lang="en-US"/>
          </a:p>
        </p:txBody>
      </p:sp>
      <p:sp>
        <p:nvSpPr>
          <p:cNvPr id="19" name="Text 17"/>
          <p:cNvSpPr/>
          <p:nvPr/>
        </p:nvSpPr>
        <p:spPr>
          <a:xfrm>
            <a:off x="7013448" y="1353312"/>
            <a:ext cx="2084832" cy="594360"/>
          </a:xfrm>
          <a:prstGeom prst="rect">
            <a:avLst/>
          </a:prstGeom>
          <a:noFill/>
          <a:ln/>
        </p:spPr>
        <p:txBody>
          <a:bodyPr wrap="square" rtlCol="0" anchor="ctr"/>
          <a:lstStyle/>
          <a:p>
            <a:pPr marL="0" indent="0" algn="ctr">
              <a:buNone/>
            </a:pPr>
            <a:r>
              <a:rPr lang="en-US" sz="3600" b="1" dirty="0">
                <a:solidFill>
                  <a:srgbClr val="C9971C"/>
                </a:solidFill>
                <a:latin typeface="Georgia" pitchFamily="34" charset="0"/>
                <a:ea typeface="Georgia" pitchFamily="34" charset="-122"/>
                <a:cs typeface="Georgia" pitchFamily="34" charset="-120"/>
              </a:rPr>
              <a:t>I</a:t>
            </a:r>
            <a:endParaRPr lang="en-US" sz="3600" dirty="0"/>
          </a:p>
        </p:txBody>
      </p:sp>
      <p:sp>
        <p:nvSpPr>
          <p:cNvPr id="20" name="Text 18"/>
          <p:cNvSpPr/>
          <p:nvPr/>
        </p:nvSpPr>
        <p:spPr>
          <a:xfrm>
            <a:off x="7013448" y="1993392"/>
            <a:ext cx="2084832" cy="548640"/>
          </a:xfrm>
          <a:prstGeom prst="rect">
            <a:avLst/>
          </a:prstGeom>
          <a:noFill/>
          <a:ln/>
        </p:spPr>
        <p:txBody>
          <a:bodyPr wrap="square" rtlCol="0" anchor="ctr"/>
          <a:lstStyle/>
          <a:p>
            <a:pPr marL="0" indent="0" algn="ctr">
              <a:buNone/>
            </a:pPr>
            <a:r>
              <a:rPr lang="en-US" sz="1200" dirty="0">
                <a:solidFill>
                  <a:srgbClr val="FFFFFF"/>
                </a:solidFill>
                <a:latin typeface="Calibri" pitchFamily="34" charset="0"/>
                <a:ea typeface="Calibri" pitchFamily="34" charset="-122"/>
                <a:cs typeface="Calibri" pitchFamily="34" charset="-120"/>
              </a:rPr>
              <a:t>It's Possible</a:t>
            </a:r>
            <a:endParaRPr lang="en-US" sz="1200" dirty="0"/>
          </a:p>
        </p:txBody>
      </p:sp>
      <p:sp>
        <p:nvSpPr>
          <p:cNvPr id="21" name="Shape 19"/>
          <p:cNvSpPr/>
          <p:nvPr/>
        </p:nvSpPr>
        <p:spPr>
          <a:xfrm>
            <a:off x="594360" y="2816352"/>
            <a:ext cx="2743200" cy="1463040"/>
          </a:xfrm>
          <a:prstGeom prst="rect">
            <a:avLst/>
          </a:prstGeom>
          <a:solidFill>
            <a:srgbClr val="6B2020"/>
          </a:solidFill>
          <a:ln w="12700">
            <a:solidFill>
              <a:srgbClr val="6B2020"/>
            </a:solidFill>
            <a:prstDash val="solid"/>
          </a:ln>
        </p:spPr>
        <p:txBody>
          <a:bodyPr/>
          <a:lstStyle/>
          <a:p>
            <a:endParaRPr lang="en-US"/>
          </a:p>
        </p:txBody>
      </p:sp>
      <p:sp>
        <p:nvSpPr>
          <p:cNvPr id="22" name="Shape 20"/>
          <p:cNvSpPr/>
          <p:nvPr/>
        </p:nvSpPr>
        <p:spPr>
          <a:xfrm>
            <a:off x="594360" y="2816352"/>
            <a:ext cx="2743200" cy="91440"/>
          </a:xfrm>
          <a:prstGeom prst="rect">
            <a:avLst/>
          </a:prstGeom>
          <a:solidFill>
            <a:srgbClr val="C9971C"/>
          </a:solidFill>
          <a:ln w="12700">
            <a:solidFill>
              <a:srgbClr val="C9971C"/>
            </a:solidFill>
            <a:prstDash val="solid"/>
          </a:ln>
        </p:spPr>
        <p:txBody>
          <a:bodyPr/>
          <a:lstStyle/>
          <a:p>
            <a:endParaRPr lang="en-US"/>
          </a:p>
        </p:txBody>
      </p:sp>
      <p:sp>
        <p:nvSpPr>
          <p:cNvPr id="23" name="Text 21"/>
          <p:cNvSpPr/>
          <p:nvPr/>
        </p:nvSpPr>
        <p:spPr>
          <a:xfrm>
            <a:off x="594360" y="2980944"/>
            <a:ext cx="2743200" cy="594360"/>
          </a:xfrm>
          <a:prstGeom prst="rect">
            <a:avLst/>
          </a:prstGeom>
          <a:noFill/>
          <a:ln/>
        </p:spPr>
        <p:txBody>
          <a:bodyPr wrap="square" rtlCol="0" anchor="ctr"/>
          <a:lstStyle/>
          <a:p>
            <a:pPr marL="0" indent="0" algn="ctr">
              <a:buNone/>
            </a:pPr>
            <a:r>
              <a:rPr lang="en-US" sz="3600" b="1" dirty="0">
                <a:solidFill>
                  <a:srgbClr val="C9971C"/>
                </a:solidFill>
                <a:latin typeface="Georgia" pitchFamily="34" charset="0"/>
                <a:ea typeface="Georgia" pitchFamily="34" charset="-122"/>
                <a:cs typeface="Georgia" pitchFamily="34" charset="-120"/>
              </a:rPr>
              <a:t>E</a:t>
            </a:r>
            <a:endParaRPr lang="en-US" sz="3600" dirty="0"/>
          </a:p>
        </p:txBody>
      </p:sp>
      <p:sp>
        <p:nvSpPr>
          <p:cNvPr id="24" name="Text 22"/>
          <p:cNvSpPr/>
          <p:nvPr/>
        </p:nvSpPr>
        <p:spPr>
          <a:xfrm>
            <a:off x="594360" y="3621024"/>
            <a:ext cx="2743200" cy="548640"/>
          </a:xfrm>
          <a:prstGeom prst="rect">
            <a:avLst/>
          </a:prstGeom>
          <a:noFill/>
          <a:ln/>
        </p:spPr>
        <p:txBody>
          <a:bodyPr wrap="square" rtlCol="0" anchor="ctr"/>
          <a:lstStyle/>
          <a:p>
            <a:pPr marL="0" indent="0" algn="ctr">
              <a:buNone/>
            </a:pPr>
            <a:r>
              <a:rPr lang="en-US" sz="1200" dirty="0">
                <a:solidFill>
                  <a:srgbClr val="FFFFFF"/>
                </a:solidFill>
                <a:latin typeface="Calibri" pitchFamily="34" charset="0"/>
                <a:ea typeface="Calibri" pitchFamily="34" charset="-122"/>
                <a:cs typeface="Calibri" pitchFamily="34" charset="-120"/>
              </a:rPr>
              <a:t>Encouragement</a:t>
            </a:r>
            <a:endParaRPr lang="en-US" sz="1200" dirty="0"/>
          </a:p>
        </p:txBody>
      </p:sp>
      <p:sp>
        <p:nvSpPr>
          <p:cNvPr id="25" name="Shape 23"/>
          <p:cNvSpPr/>
          <p:nvPr/>
        </p:nvSpPr>
        <p:spPr>
          <a:xfrm>
            <a:off x="3392424" y="2816352"/>
            <a:ext cx="2743200" cy="1463040"/>
          </a:xfrm>
          <a:prstGeom prst="rect">
            <a:avLst/>
          </a:prstGeom>
          <a:solidFill>
            <a:srgbClr val="1E5C3A"/>
          </a:solidFill>
          <a:ln w="12700">
            <a:solidFill>
              <a:srgbClr val="1E5C3A"/>
            </a:solidFill>
            <a:prstDash val="solid"/>
          </a:ln>
        </p:spPr>
        <p:txBody>
          <a:bodyPr/>
          <a:lstStyle/>
          <a:p>
            <a:endParaRPr lang="en-US"/>
          </a:p>
        </p:txBody>
      </p:sp>
      <p:sp>
        <p:nvSpPr>
          <p:cNvPr id="26" name="Shape 24"/>
          <p:cNvSpPr/>
          <p:nvPr/>
        </p:nvSpPr>
        <p:spPr>
          <a:xfrm>
            <a:off x="3392424" y="2816352"/>
            <a:ext cx="2743200" cy="91440"/>
          </a:xfrm>
          <a:prstGeom prst="rect">
            <a:avLst/>
          </a:prstGeom>
          <a:solidFill>
            <a:srgbClr val="C9971C"/>
          </a:solidFill>
          <a:ln w="12700">
            <a:solidFill>
              <a:srgbClr val="C9971C"/>
            </a:solidFill>
            <a:prstDash val="solid"/>
          </a:ln>
        </p:spPr>
        <p:txBody>
          <a:bodyPr/>
          <a:lstStyle/>
          <a:p>
            <a:endParaRPr lang="en-US"/>
          </a:p>
        </p:txBody>
      </p:sp>
      <p:sp>
        <p:nvSpPr>
          <p:cNvPr id="27" name="Text 25"/>
          <p:cNvSpPr/>
          <p:nvPr/>
        </p:nvSpPr>
        <p:spPr>
          <a:xfrm>
            <a:off x="3392424" y="2980944"/>
            <a:ext cx="2743200" cy="594360"/>
          </a:xfrm>
          <a:prstGeom prst="rect">
            <a:avLst/>
          </a:prstGeom>
          <a:noFill/>
          <a:ln/>
        </p:spPr>
        <p:txBody>
          <a:bodyPr wrap="square" rtlCol="0" anchor="ctr"/>
          <a:lstStyle/>
          <a:p>
            <a:pPr marL="0" indent="0" algn="ctr">
              <a:buNone/>
            </a:pPr>
            <a:r>
              <a:rPr lang="en-US" sz="3600" b="1" dirty="0">
                <a:solidFill>
                  <a:srgbClr val="C9971C"/>
                </a:solidFill>
                <a:latin typeface="Georgia" pitchFamily="34" charset="0"/>
                <a:ea typeface="Georgia" pitchFamily="34" charset="-122"/>
                <a:cs typeface="Georgia" pitchFamily="34" charset="-120"/>
              </a:rPr>
              <a:t>V</a:t>
            </a:r>
            <a:endParaRPr lang="en-US" sz="3600" dirty="0"/>
          </a:p>
        </p:txBody>
      </p:sp>
      <p:sp>
        <p:nvSpPr>
          <p:cNvPr id="28" name="Text 26"/>
          <p:cNvSpPr/>
          <p:nvPr/>
        </p:nvSpPr>
        <p:spPr>
          <a:xfrm>
            <a:off x="3392424" y="3621024"/>
            <a:ext cx="2743200" cy="548640"/>
          </a:xfrm>
          <a:prstGeom prst="rect">
            <a:avLst/>
          </a:prstGeom>
          <a:noFill/>
          <a:ln/>
        </p:spPr>
        <p:txBody>
          <a:bodyPr wrap="square" rtlCol="0" anchor="ctr"/>
          <a:lstStyle/>
          <a:p>
            <a:pPr marL="0" indent="0" algn="ctr">
              <a:buNone/>
            </a:pPr>
            <a:r>
              <a:rPr lang="en-US" sz="1200" dirty="0">
                <a:solidFill>
                  <a:srgbClr val="FFFFFF"/>
                </a:solidFill>
                <a:latin typeface="Calibri" pitchFamily="34" charset="0"/>
                <a:ea typeface="Calibri" pitchFamily="34" charset="-122"/>
                <a:cs typeface="Calibri" pitchFamily="34" charset="-120"/>
              </a:rPr>
              <a:t>Vision</a:t>
            </a:r>
            <a:endParaRPr lang="en-US" sz="1200" dirty="0"/>
          </a:p>
        </p:txBody>
      </p:sp>
      <p:sp>
        <p:nvSpPr>
          <p:cNvPr id="29" name="Shape 27"/>
          <p:cNvSpPr/>
          <p:nvPr/>
        </p:nvSpPr>
        <p:spPr>
          <a:xfrm>
            <a:off x="6190488" y="2816352"/>
            <a:ext cx="2743200" cy="1463040"/>
          </a:xfrm>
          <a:prstGeom prst="rect">
            <a:avLst/>
          </a:prstGeom>
          <a:solidFill>
            <a:srgbClr val="5C4A1E"/>
          </a:solidFill>
          <a:ln w="12700">
            <a:solidFill>
              <a:srgbClr val="5C4A1E"/>
            </a:solidFill>
            <a:prstDash val="solid"/>
          </a:ln>
        </p:spPr>
        <p:txBody>
          <a:bodyPr/>
          <a:lstStyle/>
          <a:p>
            <a:endParaRPr lang="en-US"/>
          </a:p>
        </p:txBody>
      </p:sp>
      <p:sp>
        <p:nvSpPr>
          <p:cNvPr id="30" name="Shape 28"/>
          <p:cNvSpPr/>
          <p:nvPr/>
        </p:nvSpPr>
        <p:spPr>
          <a:xfrm>
            <a:off x="6190488" y="2816352"/>
            <a:ext cx="2743200" cy="91440"/>
          </a:xfrm>
          <a:prstGeom prst="rect">
            <a:avLst/>
          </a:prstGeom>
          <a:solidFill>
            <a:srgbClr val="C9971C"/>
          </a:solidFill>
          <a:ln w="12700">
            <a:solidFill>
              <a:srgbClr val="C9971C"/>
            </a:solidFill>
            <a:prstDash val="solid"/>
          </a:ln>
        </p:spPr>
        <p:txBody>
          <a:bodyPr/>
          <a:lstStyle/>
          <a:p>
            <a:endParaRPr lang="en-US"/>
          </a:p>
        </p:txBody>
      </p:sp>
      <p:sp>
        <p:nvSpPr>
          <p:cNvPr id="31" name="Text 29"/>
          <p:cNvSpPr/>
          <p:nvPr/>
        </p:nvSpPr>
        <p:spPr>
          <a:xfrm>
            <a:off x="6190488" y="2980944"/>
            <a:ext cx="2743200" cy="594360"/>
          </a:xfrm>
          <a:prstGeom prst="rect">
            <a:avLst/>
          </a:prstGeom>
          <a:noFill/>
          <a:ln/>
        </p:spPr>
        <p:txBody>
          <a:bodyPr wrap="square" rtlCol="0" anchor="ctr"/>
          <a:lstStyle/>
          <a:p>
            <a:pPr marL="0" indent="0" algn="ctr">
              <a:buNone/>
            </a:pPr>
            <a:r>
              <a:rPr lang="en-US" sz="3600" b="1" dirty="0">
                <a:solidFill>
                  <a:srgbClr val="C9971C"/>
                </a:solidFill>
                <a:latin typeface="Georgia" pitchFamily="34" charset="0"/>
                <a:ea typeface="Georgia" pitchFamily="34" charset="-122"/>
                <a:cs typeface="Georgia" pitchFamily="34" charset="-120"/>
              </a:rPr>
              <a:t>E</a:t>
            </a:r>
            <a:endParaRPr lang="en-US" sz="3600" dirty="0"/>
          </a:p>
        </p:txBody>
      </p:sp>
      <p:sp>
        <p:nvSpPr>
          <p:cNvPr id="32" name="Text 30"/>
          <p:cNvSpPr/>
          <p:nvPr/>
        </p:nvSpPr>
        <p:spPr>
          <a:xfrm>
            <a:off x="6190488" y="3621024"/>
            <a:ext cx="2743200" cy="548640"/>
          </a:xfrm>
          <a:prstGeom prst="rect">
            <a:avLst/>
          </a:prstGeom>
          <a:noFill/>
          <a:ln/>
        </p:spPr>
        <p:txBody>
          <a:bodyPr wrap="square" rtlCol="0" anchor="ctr"/>
          <a:lstStyle/>
          <a:p>
            <a:pPr marL="0" indent="0" algn="ctr">
              <a:buNone/>
            </a:pPr>
            <a:r>
              <a:rPr lang="en-US" sz="1200" dirty="0">
                <a:solidFill>
                  <a:srgbClr val="FFFFFF"/>
                </a:solidFill>
                <a:latin typeface="Calibri" pitchFamily="34" charset="0"/>
                <a:ea typeface="Calibri" pitchFamily="34" charset="-122"/>
                <a:cs typeface="Calibri" pitchFamily="34" charset="-120"/>
              </a:rPr>
              <a:t>Enjoy Life</a:t>
            </a:r>
            <a:endParaRPr lang="en-US" sz="1200" dirty="0"/>
          </a:p>
        </p:txBody>
      </p:sp>
      <p:sp>
        <p:nvSpPr>
          <p:cNvPr id="33" name="Text 31"/>
          <p:cNvSpPr/>
          <p:nvPr/>
        </p:nvSpPr>
        <p:spPr>
          <a:xfrm>
            <a:off x="594360" y="4828032"/>
            <a:ext cx="8138160" cy="219456"/>
          </a:xfrm>
          <a:prstGeom prst="rect">
            <a:avLst/>
          </a:prstGeom>
          <a:noFill/>
          <a:ln/>
        </p:spPr>
        <p:txBody>
          <a:bodyPr wrap="square" rtlCol="0" anchor="ctr"/>
          <a:lstStyle/>
          <a:p>
            <a:pPr marL="0" indent="0" algn="l">
              <a:buNone/>
            </a:pPr>
            <a:r>
              <a:rPr lang="en-US" sz="1000" i="1" dirty="0">
                <a:solidFill>
                  <a:srgbClr val="9B8FB0"/>
                </a:solidFill>
                <a:latin typeface="Calibri" pitchFamily="34" charset="0"/>
                <a:ea typeface="Calibri" pitchFamily="34" charset="-122"/>
                <a:cs typeface="Calibri" pitchFamily="34" charset="-120"/>
              </a:rPr>
              <a:t>Each letter is a principle for your journey — and a lens for how you show up in your circle.</a:t>
            </a:r>
            <a:endParaRPr lang="en-US" sz="1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1A0A2E"/>
        </a:solidFill>
        <a:effectLst/>
      </p:bgPr>
    </p:bg>
    <p:spTree>
      <p:nvGrpSpPr>
        <p:cNvPr id="1" name=""/>
        <p:cNvGrpSpPr/>
        <p:nvPr/>
      </p:nvGrpSpPr>
      <p:grpSpPr>
        <a:xfrm>
          <a:off x="0" y="0"/>
          <a:ext cx="0" cy="0"/>
          <a:chOff x="0" y="0"/>
          <a:chExt cx="0" cy="0"/>
        </a:xfrm>
      </p:grpSpPr>
      <p:sp>
        <p:nvSpPr>
          <p:cNvPr id="2" name="Shape 0"/>
          <p:cNvSpPr/>
          <p:nvPr/>
        </p:nvSpPr>
        <p:spPr>
          <a:xfrm>
            <a:off x="0" y="0"/>
            <a:ext cx="256032" cy="5143500"/>
          </a:xfrm>
          <a:prstGeom prst="rect">
            <a:avLst/>
          </a:prstGeom>
          <a:solidFill>
            <a:srgbClr val="1A7A7A"/>
          </a:solidFill>
          <a:ln w="12700">
            <a:solidFill>
              <a:srgbClr val="1A7A7A"/>
            </a:solidFill>
            <a:prstDash val="solid"/>
          </a:ln>
        </p:spPr>
        <p:txBody>
          <a:bodyPr/>
          <a:lstStyle/>
          <a:p>
            <a:endParaRPr lang="en-US"/>
          </a:p>
        </p:txBody>
      </p:sp>
      <p:sp>
        <p:nvSpPr>
          <p:cNvPr id="3" name="Text 1"/>
          <p:cNvSpPr/>
          <p:nvPr/>
        </p:nvSpPr>
        <p:spPr>
          <a:xfrm>
            <a:off x="502920" y="256032"/>
            <a:ext cx="8321040" cy="530352"/>
          </a:xfrm>
          <a:prstGeom prst="rect">
            <a:avLst/>
          </a:prstGeom>
          <a:noFill/>
          <a:ln/>
        </p:spPr>
        <p:txBody>
          <a:bodyPr wrap="square" rtlCol="0" anchor="ctr"/>
          <a:lstStyle/>
          <a:p>
            <a:pPr marL="0" indent="0" algn="l">
              <a:buNone/>
            </a:pPr>
            <a:r>
              <a:rPr lang="en-US" sz="3000" b="1" dirty="0">
                <a:solidFill>
                  <a:srgbClr val="C9971C"/>
                </a:solidFill>
                <a:latin typeface="Georgia" pitchFamily="34" charset="0"/>
                <a:ea typeface="Georgia" pitchFamily="34" charset="-122"/>
                <a:cs typeface="Georgia" pitchFamily="34" charset="-120"/>
              </a:rPr>
              <a:t>THE FORM METHOD</a:t>
            </a:r>
            <a:endParaRPr lang="en-US" sz="3000" dirty="0"/>
          </a:p>
        </p:txBody>
      </p:sp>
      <p:sp>
        <p:nvSpPr>
          <p:cNvPr id="4" name="Text 2"/>
          <p:cNvSpPr/>
          <p:nvPr/>
        </p:nvSpPr>
        <p:spPr>
          <a:xfrm>
            <a:off x="502920" y="768096"/>
            <a:ext cx="8321040" cy="274320"/>
          </a:xfrm>
          <a:prstGeom prst="rect">
            <a:avLst/>
          </a:prstGeom>
          <a:noFill/>
          <a:ln/>
        </p:spPr>
        <p:txBody>
          <a:bodyPr wrap="square" rtlCol="0" anchor="ctr"/>
          <a:lstStyle/>
          <a:p>
            <a:pPr marL="0" indent="0" algn="l">
              <a:buNone/>
            </a:pPr>
            <a:r>
              <a:rPr lang="en-US" sz="1300" i="1" dirty="0">
                <a:solidFill>
                  <a:srgbClr val="D4C9E8"/>
                </a:solidFill>
                <a:latin typeface="Calibri" pitchFamily="34" charset="0"/>
                <a:ea typeface="Calibri" pitchFamily="34" charset="-122"/>
                <a:cs typeface="Calibri" pitchFamily="34" charset="-120"/>
              </a:rPr>
              <a:t>Your Conversation Toolkit — tied to the BELIEVE Framework</a:t>
            </a:r>
            <a:endParaRPr lang="en-US" sz="1300" dirty="0"/>
          </a:p>
        </p:txBody>
      </p:sp>
      <p:sp>
        <p:nvSpPr>
          <p:cNvPr id="5" name="Shape 3"/>
          <p:cNvSpPr/>
          <p:nvPr/>
        </p:nvSpPr>
        <p:spPr>
          <a:xfrm>
            <a:off x="502920" y="1188720"/>
            <a:ext cx="8321040" cy="804672"/>
          </a:xfrm>
          <a:prstGeom prst="rect">
            <a:avLst/>
          </a:prstGeom>
          <a:solidFill>
            <a:srgbClr val="221050"/>
          </a:solidFill>
          <a:ln w="12700">
            <a:solidFill>
              <a:srgbClr val="3A2570"/>
            </a:solidFill>
            <a:prstDash val="solid"/>
          </a:ln>
        </p:spPr>
        <p:txBody>
          <a:bodyPr/>
          <a:lstStyle/>
          <a:p>
            <a:endParaRPr lang="en-US"/>
          </a:p>
        </p:txBody>
      </p:sp>
      <p:sp>
        <p:nvSpPr>
          <p:cNvPr id="6" name="Shape 4"/>
          <p:cNvSpPr/>
          <p:nvPr/>
        </p:nvSpPr>
        <p:spPr>
          <a:xfrm>
            <a:off x="502920" y="1188720"/>
            <a:ext cx="109728" cy="804672"/>
          </a:xfrm>
          <a:prstGeom prst="rect">
            <a:avLst/>
          </a:prstGeom>
          <a:solidFill>
            <a:srgbClr val="C9971C"/>
          </a:solidFill>
          <a:ln w="12700">
            <a:solidFill>
              <a:srgbClr val="C9971C"/>
            </a:solidFill>
            <a:prstDash val="solid"/>
          </a:ln>
        </p:spPr>
        <p:txBody>
          <a:bodyPr/>
          <a:lstStyle/>
          <a:p>
            <a:endParaRPr lang="en-US"/>
          </a:p>
        </p:txBody>
      </p:sp>
      <p:sp>
        <p:nvSpPr>
          <p:cNvPr id="7" name="Text 5"/>
          <p:cNvSpPr/>
          <p:nvPr/>
        </p:nvSpPr>
        <p:spPr>
          <a:xfrm>
            <a:off x="685800" y="1188720"/>
            <a:ext cx="502920" cy="804672"/>
          </a:xfrm>
          <a:prstGeom prst="rect">
            <a:avLst/>
          </a:prstGeom>
          <a:noFill/>
          <a:ln/>
        </p:spPr>
        <p:txBody>
          <a:bodyPr wrap="square" rtlCol="0" anchor="ctr"/>
          <a:lstStyle/>
          <a:p>
            <a:pPr marL="0" indent="0" algn="ctr">
              <a:buNone/>
            </a:pPr>
            <a:r>
              <a:rPr lang="en-US" sz="3200" b="1" dirty="0">
                <a:solidFill>
                  <a:srgbClr val="C9971C"/>
                </a:solidFill>
                <a:latin typeface="Georgia" pitchFamily="34" charset="0"/>
                <a:ea typeface="Georgia" pitchFamily="34" charset="-122"/>
                <a:cs typeface="Georgia" pitchFamily="34" charset="-120"/>
              </a:rPr>
              <a:t>F</a:t>
            </a:r>
            <a:endParaRPr lang="en-US" sz="3200" dirty="0"/>
          </a:p>
        </p:txBody>
      </p:sp>
      <p:sp>
        <p:nvSpPr>
          <p:cNvPr id="8" name="Text 6"/>
          <p:cNvSpPr/>
          <p:nvPr/>
        </p:nvSpPr>
        <p:spPr>
          <a:xfrm>
            <a:off x="1280160" y="1280160"/>
            <a:ext cx="2103120" cy="292608"/>
          </a:xfrm>
          <a:prstGeom prst="rect">
            <a:avLst/>
          </a:prstGeom>
          <a:noFill/>
          <a:ln/>
        </p:spPr>
        <p:txBody>
          <a:bodyPr wrap="square" rtlCol="0" anchor="ctr"/>
          <a:lstStyle/>
          <a:p>
            <a:pPr marL="0" indent="0">
              <a:buNone/>
            </a:pPr>
            <a:r>
              <a:rPr lang="en-US" sz="1400" b="1" dirty="0">
                <a:solidFill>
                  <a:srgbClr val="FFFFFF"/>
                </a:solidFill>
                <a:latin typeface="Calibri" pitchFamily="34" charset="0"/>
                <a:ea typeface="Calibri" pitchFamily="34" charset="-122"/>
                <a:cs typeface="Calibri" pitchFamily="34" charset="-120"/>
              </a:rPr>
              <a:t>Family &amp; Friends</a:t>
            </a:r>
            <a:endParaRPr lang="en-US" sz="1400" dirty="0"/>
          </a:p>
        </p:txBody>
      </p:sp>
      <p:sp>
        <p:nvSpPr>
          <p:cNvPr id="9" name="Text 7"/>
          <p:cNvSpPr/>
          <p:nvPr/>
        </p:nvSpPr>
        <p:spPr>
          <a:xfrm>
            <a:off x="1280160" y="1591056"/>
            <a:ext cx="2103120" cy="256032"/>
          </a:xfrm>
          <a:prstGeom prst="rect">
            <a:avLst/>
          </a:prstGeom>
          <a:noFill/>
          <a:ln/>
        </p:spPr>
        <p:txBody>
          <a:bodyPr wrap="square" rtlCol="0" anchor="ctr"/>
          <a:lstStyle/>
          <a:p>
            <a:pPr marL="0" indent="0">
              <a:buNone/>
            </a:pPr>
            <a:r>
              <a:rPr lang="en-US" sz="1000" i="1" dirty="0">
                <a:solidFill>
                  <a:srgbClr val="C9971C"/>
                </a:solidFill>
                <a:latin typeface="Calibri" pitchFamily="34" charset="0"/>
                <a:ea typeface="Calibri" pitchFamily="34" charset="-122"/>
                <a:cs typeface="Calibri" pitchFamily="34" charset="-120"/>
              </a:rPr>
              <a:t>BELIEVE: Be Yourself</a:t>
            </a:r>
            <a:endParaRPr lang="en-US" sz="1000" dirty="0"/>
          </a:p>
        </p:txBody>
      </p:sp>
      <p:sp>
        <p:nvSpPr>
          <p:cNvPr id="10" name="Shape 8"/>
          <p:cNvSpPr/>
          <p:nvPr/>
        </p:nvSpPr>
        <p:spPr>
          <a:xfrm>
            <a:off x="3520440" y="1353312"/>
            <a:ext cx="36576" cy="475488"/>
          </a:xfrm>
          <a:prstGeom prst="rect">
            <a:avLst/>
          </a:prstGeom>
          <a:solidFill>
            <a:srgbClr val="4A3580"/>
          </a:solidFill>
          <a:ln w="12700">
            <a:solidFill>
              <a:srgbClr val="4A3580"/>
            </a:solidFill>
            <a:prstDash val="solid"/>
          </a:ln>
        </p:spPr>
        <p:txBody>
          <a:bodyPr/>
          <a:lstStyle/>
          <a:p>
            <a:endParaRPr lang="en-US"/>
          </a:p>
        </p:txBody>
      </p:sp>
      <p:sp>
        <p:nvSpPr>
          <p:cNvPr id="11" name="Text 9"/>
          <p:cNvSpPr/>
          <p:nvPr/>
        </p:nvSpPr>
        <p:spPr>
          <a:xfrm>
            <a:off x="3703320" y="1280160"/>
            <a:ext cx="4983480" cy="621792"/>
          </a:xfrm>
          <a:prstGeom prst="rect">
            <a:avLst/>
          </a:prstGeom>
          <a:noFill/>
          <a:ln/>
        </p:spPr>
        <p:txBody>
          <a:bodyPr wrap="square" rtlCol="0" anchor="ctr"/>
          <a:lstStyle/>
          <a:p>
            <a:pPr marL="0" indent="0">
              <a:buNone/>
            </a:pPr>
            <a:r>
              <a:rPr lang="en-US" sz="1300" dirty="0">
                <a:solidFill>
                  <a:srgbClr val="D4C9E8"/>
                </a:solidFill>
                <a:latin typeface="Calibri" pitchFamily="34" charset="0"/>
                <a:ea typeface="Calibri" pitchFamily="34" charset="-122"/>
                <a:cs typeface="Calibri" pitchFamily="34" charset="-120"/>
              </a:rPr>
              <a:t>Start here. Safe, warm, personal. Share your real story — let them see YOU.</a:t>
            </a:r>
            <a:endParaRPr lang="en-US" sz="1300" dirty="0"/>
          </a:p>
        </p:txBody>
      </p:sp>
      <p:sp>
        <p:nvSpPr>
          <p:cNvPr id="12" name="Shape 10"/>
          <p:cNvSpPr/>
          <p:nvPr/>
        </p:nvSpPr>
        <p:spPr>
          <a:xfrm>
            <a:off x="502920" y="2130552"/>
            <a:ext cx="8321040" cy="804672"/>
          </a:xfrm>
          <a:prstGeom prst="rect">
            <a:avLst/>
          </a:prstGeom>
          <a:solidFill>
            <a:srgbClr val="1C0D40"/>
          </a:solidFill>
          <a:ln w="12700">
            <a:solidFill>
              <a:srgbClr val="3A2570"/>
            </a:solidFill>
            <a:prstDash val="solid"/>
          </a:ln>
        </p:spPr>
        <p:txBody>
          <a:bodyPr/>
          <a:lstStyle/>
          <a:p>
            <a:endParaRPr lang="en-US"/>
          </a:p>
        </p:txBody>
      </p:sp>
      <p:sp>
        <p:nvSpPr>
          <p:cNvPr id="13" name="Shape 11"/>
          <p:cNvSpPr/>
          <p:nvPr/>
        </p:nvSpPr>
        <p:spPr>
          <a:xfrm>
            <a:off x="502920" y="2130552"/>
            <a:ext cx="109728" cy="804672"/>
          </a:xfrm>
          <a:prstGeom prst="rect">
            <a:avLst/>
          </a:prstGeom>
          <a:solidFill>
            <a:srgbClr val="C9971C"/>
          </a:solidFill>
          <a:ln w="12700">
            <a:solidFill>
              <a:srgbClr val="C9971C"/>
            </a:solidFill>
            <a:prstDash val="solid"/>
          </a:ln>
        </p:spPr>
        <p:txBody>
          <a:bodyPr/>
          <a:lstStyle/>
          <a:p>
            <a:endParaRPr lang="en-US"/>
          </a:p>
        </p:txBody>
      </p:sp>
      <p:sp>
        <p:nvSpPr>
          <p:cNvPr id="14" name="Text 12"/>
          <p:cNvSpPr/>
          <p:nvPr/>
        </p:nvSpPr>
        <p:spPr>
          <a:xfrm>
            <a:off x="685800" y="2130552"/>
            <a:ext cx="502920" cy="804672"/>
          </a:xfrm>
          <a:prstGeom prst="rect">
            <a:avLst/>
          </a:prstGeom>
          <a:noFill/>
          <a:ln/>
        </p:spPr>
        <p:txBody>
          <a:bodyPr wrap="square" rtlCol="0" anchor="ctr"/>
          <a:lstStyle/>
          <a:p>
            <a:pPr marL="0" indent="0" algn="ctr">
              <a:buNone/>
            </a:pPr>
            <a:r>
              <a:rPr lang="en-US" sz="3200" b="1" dirty="0">
                <a:solidFill>
                  <a:srgbClr val="C9971C"/>
                </a:solidFill>
                <a:latin typeface="Georgia" pitchFamily="34" charset="0"/>
                <a:ea typeface="Georgia" pitchFamily="34" charset="-122"/>
                <a:cs typeface="Georgia" pitchFamily="34" charset="-120"/>
              </a:rPr>
              <a:t>O</a:t>
            </a:r>
            <a:endParaRPr lang="en-US" sz="3200" dirty="0"/>
          </a:p>
        </p:txBody>
      </p:sp>
      <p:sp>
        <p:nvSpPr>
          <p:cNvPr id="15" name="Text 13"/>
          <p:cNvSpPr/>
          <p:nvPr/>
        </p:nvSpPr>
        <p:spPr>
          <a:xfrm>
            <a:off x="1280160" y="2221992"/>
            <a:ext cx="2103120" cy="292608"/>
          </a:xfrm>
          <a:prstGeom prst="rect">
            <a:avLst/>
          </a:prstGeom>
          <a:noFill/>
          <a:ln/>
        </p:spPr>
        <p:txBody>
          <a:bodyPr wrap="square" rtlCol="0" anchor="ctr"/>
          <a:lstStyle/>
          <a:p>
            <a:pPr marL="0" indent="0">
              <a:buNone/>
            </a:pPr>
            <a:r>
              <a:rPr lang="en-US" sz="1400" b="1" dirty="0">
                <a:solidFill>
                  <a:srgbClr val="FFFFFF"/>
                </a:solidFill>
                <a:latin typeface="Calibri" pitchFamily="34" charset="0"/>
                <a:ea typeface="Calibri" pitchFamily="34" charset="-122"/>
                <a:cs typeface="Calibri" pitchFamily="34" charset="-120"/>
              </a:rPr>
              <a:t>Occupation</a:t>
            </a:r>
            <a:endParaRPr lang="en-US" sz="1400" dirty="0"/>
          </a:p>
        </p:txBody>
      </p:sp>
      <p:sp>
        <p:nvSpPr>
          <p:cNvPr id="16" name="Text 14"/>
          <p:cNvSpPr/>
          <p:nvPr/>
        </p:nvSpPr>
        <p:spPr>
          <a:xfrm>
            <a:off x="1280160" y="2532888"/>
            <a:ext cx="2103120" cy="256032"/>
          </a:xfrm>
          <a:prstGeom prst="rect">
            <a:avLst/>
          </a:prstGeom>
          <a:noFill/>
          <a:ln/>
        </p:spPr>
        <p:txBody>
          <a:bodyPr wrap="square" rtlCol="0" anchor="ctr"/>
          <a:lstStyle/>
          <a:p>
            <a:pPr marL="0" indent="0">
              <a:buNone/>
            </a:pPr>
            <a:r>
              <a:rPr lang="en-US" sz="1000" i="1" dirty="0">
                <a:solidFill>
                  <a:srgbClr val="C9971C"/>
                </a:solidFill>
                <a:latin typeface="Calibri" pitchFamily="34" charset="0"/>
                <a:ea typeface="Calibri" pitchFamily="34" charset="-122"/>
                <a:cs typeface="Calibri" pitchFamily="34" charset="-120"/>
              </a:rPr>
              <a:t>BELIEVE: Empowerment</a:t>
            </a:r>
            <a:endParaRPr lang="en-US" sz="1000" dirty="0"/>
          </a:p>
        </p:txBody>
      </p:sp>
      <p:sp>
        <p:nvSpPr>
          <p:cNvPr id="17" name="Shape 15"/>
          <p:cNvSpPr/>
          <p:nvPr/>
        </p:nvSpPr>
        <p:spPr>
          <a:xfrm>
            <a:off x="3520440" y="2295144"/>
            <a:ext cx="36576" cy="475488"/>
          </a:xfrm>
          <a:prstGeom prst="rect">
            <a:avLst/>
          </a:prstGeom>
          <a:solidFill>
            <a:srgbClr val="4A3580"/>
          </a:solidFill>
          <a:ln w="12700">
            <a:solidFill>
              <a:srgbClr val="4A3580"/>
            </a:solidFill>
            <a:prstDash val="solid"/>
          </a:ln>
        </p:spPr>
        <p:txBody>
          <a:bodyPr/>
          <a:lstStyle/>
          <a:p>
            <a:endParaRPr lang="en-US"/>
          </a:p>
        </p:txBody>
      </p:sp>
      <p:sp>
        <p:nvSpPr>
          <p:cNvPr id="18" name="Text 16"/>
          <p:cNvSpPr/>
          <p:nvPr/>
        </p:nvSpPr>
        <p:spPr>
          <a:xfrm>
            <a:off x="3703320" y="2221992"/>
            <a:ext cx="4983480" cy="621792"/>
          </a:xfrm>
          <a:prstGeom prst="rect">
            <a:avLst/>
          </a:prstGeom>
          <a:noFill/>
          <a:ln/>
        </p:spPr>
        <p:txBody>
          <a:bodyPr wrap="square" rtlCol="0" anchor="ctr"/>
          <a:lstStyle/>
          <a:p>
            <a:pPr marL="0" indent="0">
              <a:buNone/>
            </a:pPr>
            <a:r>
              <a:rPr lang="en-US" sz="1300" dirty="0">
                <a:solidFill>
                  <a:srgbClr val="D4C9E8"/>
                </a:solidFill>
                <a:latin typeface="Calibri" pitchFamily="34" charset="0"/>
                <a:ea typeface="Calibri" pitchFamily="34" charset="-122"/>
                <a:cs typeface="Calibri" pitchFamily="34" charset="-120"/>
              </a:rPr>
              <a:t>Ask what they do and what they love about it. Make them feel seen as the expert they are.</a:t>
            </a:r>
            <a:endParaRPr lang="en-US" sz="1300" dirty="0"/>
          </a:p>
        </p:txBody>
      </p:sp>
      <p:sp>
        <p:nvSpPr>
          <p:cNvPr id="19" name="Shape 17"/>
          <p:cNvSpPr/>
          <p:nvPr/>
        </p:nvSpPr>
        <p:spPr>
          <a:xfrm>
            <a:off x="502920" y="3072384"/>
            <a:ext cx="8321040" cy="804672"/>
          </a:xfrm>
          <a:prstGeom prst="rect">
            <a:avLst/>
          </a:prstGeom>
          <a:solidFill>
            <a:srgbClr val="221050"/>
          </a:solidFill>
          <a:ln w="12700">
            <a:solidFill>
              <a:srgbClr val="3A2570"/>
            </a:solidFill>
            <a:prstDash val="solid"/>
          </a:ln>
        </p:spPr>
        <p:txBody>
          <a:bodyPr/>
          <a:lstStyle/>
          <a:p>
            <a:endParaRPr lang="en-US"/>
          </a:p>
        </p:txBody>
      </p:sp>
      <p:sp>
        <p:nvSpPr>
          <p:cNvPr id="20" name="Shape 18"/>
          <p:cNvSpPr/>
          <p:nvPr/>
        </p:nvSpPr>
        <p:spPr>
          <a:xfrm>
            <a:off x="502920" y="3072384"/>
            <a:ext cx="109728" cy="804672"/>
          </a:xfrm>
          <a:prstGeom prst="rect">
            <a:avLst/>
          </a:prstGeom>
          <a:solidFill>
            <a:srgbClr val="C9971C"/>
          </a:solidFill>
          <a:ln w="12700">
            <a:solidFill>
              <a:srgbClr val="C9971C"/>
            </a:solidFill>
            <a:prstDash val="solid"/>
          </a:ln>
        </p:spPr>
        <p:txBody>
          <a:bodyPr/>
          <a:lstStyle/>
          <a:p>
            <a:endParaRPr lang="en-US"/>
          </a:p>
        </p:txBody>
      </p:sp>
      <p:sp>
        <p:nvSpPr>
          <p:cNvPr id="21" name="Text 19"/>
          <p:cNvSpPr/>
          <p:nvPr/>
        </p:nvSpPr>
        <p:spPr>
          <a:xfrm>
            <a:off x="685800" y="3072384"/>
            <a:ext cx="502920" cy="804672"/>
          </a:xfrm>
          <a:prstGeom prst="rect">
            <a:avLst/>
          </a:prstGeom>
          <a:noFill/>
          <a:ln/>
        </p:spPr>
        <p:txBody>
          <a:bodyPr wrap="square" rtlCol="0" anchor="ctr"/>
          <a:lstStyle/>
          <a:p>
            <a:pPr marL="0" indent="0" algn="ctr">
              <a:buNone/>
            </a:pPr>
            <a:r>
              <a:rPr lang="en-US" sz="3200" b="1" dirty="0">
                <a:solidFill>
                  <a:srgbClr val="C9971C"/>
                </a:solidFill>
                <a:latin typeface="Georgia" pitchFamily="34" charset="0"/>
                <a:ea typeface="Georgia" pitchFamily="34" charset="-122"/>
                <a:cs typeface="Georgia" pitchFamily="34" charset="-120"/>
              </a:rPr>
              <a:t>R</a:t>
            </a:r>
            <a:endParaRPr lang="en-US" sz="3200" dirty="0"/>
          </a:p>
        </p:txBody>
      </p:sp>
      <p:sp>
        <p:nvSpPr>
          <p:cNvPr id="22" name="Text 20"/>
          <p:cNvSpPr/>
          <p:nvPr/>
        </p:nvSpPr>
        <p:spPr>
          <a:xfrm>
            <a:off x="1280160" y="3163824"/>
            <a:ext cx="2103120" cy="292608"/>
          </a:xfrm>
          <a:prstGeom prst="rect">
            <a:avLst/>
          </a:prstGeom>
          <a:noFill/>
          <a:ln/>
        </p:spPr>
        <p:txBody>
          <a:bodyPr wrap="square" rtlCol="0" anchor="ctr"/>
          <a:lstStyle/>
          <a:p>
            <a:pPr marL="0" indent="0">
              <a:buNone/>
            </a:pPr>
            <a:r>
              <a:rPr lang="en-US" sz="1400" b="1" dirty="0">
                <a:solidFill>
                  <a:srgbClr val="FFFFFF"/>
                </a:solidFill>
                <a:latin typeface="Calibri" pitchFamily="34" charset="0"/>
                <a:ea typeface="Calibri" pitchFamily="34" charset="-122"/>
                <a:cs typeface="Calibri" pitchFamily="34" charset="-120"/>
              </a:rPr>
              <a:t>Recreation</a:t>
            </a:r>
            <a:endParaRPr lang="en-US" sz="1400" dirty="0"/>
          </a:p>
        </p:txBody>
      </p:sp>
      <p:sp>
        <p:nvSpPr>
          <p:cNvPr id="23" name="Text 21"/>
          <p:cNvSpPr/>
          <p:nvPr/>
        </p:nvSpPr>
        <p:spPr>
          <a:xfrm>
            <a:off x="1280160" y="3474720"/>
            <a:ext cx="2103120" cy="256032"/>
          </a:xfrm>
          <a:prstGeom prst="rect">
            <a:avLst/>
          </a:prstGeom>
          <a:noFill/>
          <a:ln/>
        </p:spPr>
        <p:txBody>
          <a:bodyPr wrap="square" rtlCol="0" anchor="ctr"/>
          <a:lstStyle/>
          <a:p>
            <a:pPr marL="0" indent="0">
              <a:buNone/>
            </a:pPr>
            <a:r>
              <a:rPr lang="en-US" sz="1000" i="1" dirty="0">
                <a:solidFill>
                  <a:srgbClr val="C9971C"/>
                </a:solidFill>
                <a:latin typeface="Calibri" pitchFamily="34" charset="0"/>
                <a:ea typeface="Calibri" pitchFamily="34" charset="-122"/>
                <a:cs typeface="Calibri" pitchFamily="34" charset="-120"/>
              </a:rPr>
              <a:t>BELIEVE: Enjoy Life</a:t>
            </a:r>
            <a:endParaRPr lang="en-US" sz="1000" dirty="0"/>
          </a:p>
        </p:txBody>
      </p:sp>
      <p:sp>
        <p:nvSpPr>
          <p:cNvPr id="24" name="Shape 22"/>
          <p:cNvSpPr/>
          <p:nvPr/>
        </p:nvSpPr>
        <p:spPr>
          <a:xfrm>
            <a:off x="3520440" y="3236976"/>
            <a:ext cx="36576" cy="475488"/>
          </a:xfrm>
          <a:prstGeom prst="rect">
            <a:avLst/>
          </a:prstGeom>
          <a:solidFill>
            <a:srgbClr val="4A3580"/>
          </a:solidFill>
          <a:ln w="12700">
            <a:solidFill>
              <a:srgbClr val="4A3580"/>
            </a:solidFill>
            <a:prstDash val="solid"/>
          </a:ln>
        </p:spPr>
        <p:txBody>
          <a:bodyPr/>
          <a:lstStyle/>
          <a:p>
            <a:endParaRPr lang="en-US"/>
          </a:p>
        </p:txBody>
      </p:sp>
      <p:sp>
        <p:nvSpPr>
          <p:cNvPr id="25" name="Text 23"/>
          <p:cNvSpPr/>
          <p:nvPr/>
        </p:nvSpPr>
        <p:spPr>
          <a:xfrm>
            <a:off x="3703320" y="3163824"/>
            <a:ext cx="4983480" cy="621792"/>
          </a:xfrm>
          <a:prstGeom prst="rect">
            <a:avLst/>
          </a:prstGeom>
          <a:noFill/>
          <a:ln/>
        </p:spPr>
        <p:txBody>
          <a:bodyPr wrap="square" rtlCol="0" anchor="ctr"/>
          <a:lstStyle/>
          <a:p>
            <a:pPr marL="0" indent="0">
              <a:buNone/>
            </a:pPr>
            <a:r>
              <a:rPr lang="en-US" sz="1300" dirty="0">
                <a:solidFill>
                  <a:srgbClr val="D4C9E8"/>
                </a:solidFill>
                <a:latin typeface="Calibri" pitchFamily="34" charset="0"/>
                <a:ea typeface="Calibri" pitchFamily="34" charset="-122"/>
                <a:cs typeface="Calibri" pitchFamily="34" charset="-120"/>
              </a:rPr>
              <a:t>Find the shared joy. Common ground is connection ground. Your joy is magnetic.</a:t>
            </a:r>
            <a:endParaRPr lang="en-US" sz="1300" dirty="0"/>
          </a:p>
        </p:txBody>
      </p:sp>
      <p:sp>
        <p:nvSpPr>
          <p:cNvPr id="26" name="Shape 24"/>
          <p:cNvSpPr/>
          <p:nvPr/>
        </p:nvSpPr>
        <p:spPr>
          <a:xfrm>
            <a:off x="502920" y="4014216"/>
            <a:ext cx="8321040" cy="804672"/>
          </a:xfrm>
          <a:prstGeom prst="rect">
            <a:avLst/>
          </a:prstGeom>
          <a:solidFill>
            <a:srgbClr val="1C0D40"/>
          </a:solidFill>
          <a:ln w="12700">
            <a:solidFill>
              <a:srgbClr val="3A2570"/>
            </a:solidFill>
            <a:prstDash val="solid"/>
          </a:ln>
        </p:spPr>
        <p:txBody>
          <a:bodyPr/>
          <a:lstStyle/>
          <a:p>
            <a:endParaRPr lang="en-US"/>
          </a:p>
        </p:txBody>
      </p:sp>
      <p:sp>
        <p:nvSpPr>
          <p:cNvPr id="27" name="Shape 25"/>
          <p:cNvSpPr/>
          <p:nvPr/>
        </p:nvSpPr>
        <p:spPr>
          <a:xfrm>
            <a:off x="502920" y="4014216"/>
            <a:ext cx="109728" cy="804672"/>
          </a:xfrm>
          <a:prstGeom prst="rect">
            <a:avLst/>
          </a:prstGeom>
          <a:solidFill>
            <a:srgbClr val="C9971C"/>
          </a:solidFill>
          <a:ln w="12700">
            <a:solidFill>
              <a:srgbClr val="C9971C"/>
            </a:solidFill>
            <a:prstDash val="solid"/>
          </a:ln>
        </p:spPr>
        <p:txBody>
          <a:bodyPr/>
          <a:lstStyle/>
          <a:p>
            <a:endParaRPr lang="en-US"/>
          </a:p>
        </p:txBody>
      </p:sp>
      <p:sp>
        <p:nvSpPr>
          <p:cNvPr id="28" name="Text 26"/>
          <p:cNvSpPr/>
          <p:nvPr/>
        </p:nvSpPr>
        <p:spPr>
          <a:xfrm>
            <a:off x="685800" y="4014216"/>
            <a:ext cx="502920" cy="804672"/>
          </a:xfrm>
          <a:prstGeom prst="rect">
            <a:avLst/>
          </a:prstGeom>
          <a:noFill/>
          <a:ln/>
        </p:spPr>
        <p:txBody>
          <a:bodyPr wrap="square" rtlCol="0" anchor="ctr"/>
          <a:lstStyle/>
          <a:p>
            <a:pPr marL="0" indent="0" algn="ctr">
              <a:buNone/>
            </a:pPr>
            <a:r>
              <a:rPr lang="en-US" sz="3200" b="1" dirty="0">
                <a:solidFill>
                  <a:srgbClr val="C9971C"/>
                </a:solidFill>
                <a:latin typeface="Georgia" pitchFamily="34" charset="0"/>
                <a:ea typeface="Georgia" pitchFamily="34" charset="-122"/>
                <a:cs typeface="Georgia" pitchFamily="34" charset="-120"/>
              </a:rPr>
              <a:t>M</a:t>
            </a:r>
            <a:endParaRPr lang="en-US" sz="3200" dirty="0"/>
          </a:p>
        </p:txBody>
      </p:sp>
      <p:sp>
        <p:nvSpPr>
          <p:cNvPr id="29" name="Text 27"/>
          <p:cNvSpPr/>
          <p:nvPr/>
        </p:nvSpPr>
        <p:spPr>
          <a:xfrm>
            <a:off x="1280160" y="4105656"/>
            <a:ext cx="2103120" cy="292608"/>
          </a:xfrm>
          <a:prstGeom prst="rect">
            <a:avLst/>
          </a:prstGeom>
          <a:noFill/>
          <a:ln/>
        </p:spPr>
        <p:txBody>
          <a:bodyPr wrap="square" rtlCol="0" anchor="ctr"/>
          <a:lstStyle/>
          <a:p>
            <a:pPr marL="0" indent="0">
              <a:buNone/>
            </a:pPr>
            <a:r>
              <a:rPr lang="en-US" sz="1400" b="1" dirty="0">
                <a:solidFill>
                  <a:srgbClr val="FFFFFF"/>
                </a:solidFill>
                <a:latin typeface="Calibri" pitchFamily="34" charset="0"/>
                <a:ea typeface="Calibri" pitchFamily="34" charset="-122"/>
                <a:cs typeface="Calibri" pitchFamily="34" charset="-120"/>
              </a:rPr>
              <a:t>Motivation</a:t>
            </a:r>
            <a:endParaRPr lang="en-US" sz="1400" dirty="0"/>
          </a:p>
        </p:txBody>
      </p:sp>
      <p:sp>
        <p:nvSpPr>
          <p:cNvPr id="30" name="Text 28"/>
          <p:cNvSpPr/>
          <p:nvPr/>
        </p:nvSpPr>
        <p:spPr>
          <a:xfrm>
            <a:off x="1280160" y="4416552"/>
            <a:ext cx="2103120" cy="256032"/>
          </a:xfrm>
          <a:prstGeom prst="rect">
            <a:avLst/>
          </a:prstGeom>
          <a:noFill/>
          <a:ln/>
        </p:spPr>
        <p:txBody>
          <a:bodyPr wrap="square" rtlCol="0" anchor="ctr"/>
          <a:lstStyle/>
          <a:p>
            <a:pPr marL="0" indent="0">
              <a:buNone/>
            </a:pPr>
            <a:r>
              <a:rPr lang="en-US" sz="1000" i="1" dirty="0">
                <a:solidFill>
                  <a:srgbClr val="C9971C"/>
                </a:solidFill>
                <a:latin typeface="Calibri" pitchFamily="34" charset="0"/>
                <a:ea typeface="Calibri" pitchFamily="34" charset="-122"/>
                <a:cs typeface="Calibri" pitchFamily="34" charset="-120"/>
              </a:rPr>
              <a:t>BELIEVE: Vision</a:t>
            </a:r>
            <a:endParaRPr lang="en-US" sz="1000" dirty="0"/>
          </a:p>
        </p:txBody>
      </p:sp>
      <p:sp>
        <p:nvSpPr>
          <p:cNvPr id="31" name="Shape 29"/>
          <p:cNvSpPr/>
          <p:nvPr/>
        </p:nvSpPr>
        <p:spPr>
          <a:xfrm>
            <a:off x="3520440" y="4178808"/>
            <a:ext cx="36576" cy="475488"/>
          </a:xfrm>
          <a:prstGeom prst="rect">
            <a:avLst/>
          </a:prstGeom>
          <a:solidFill>
            <a:srgbClr val="4A3580"/>
          </a:solidFill>
          <a:ln w="12700">
            <a:solidFill>
              <a:srgbClr val="4A3580"/>
            </a:solidFill>
            <a:prstDash val="solid"/>
          </a:ln>
        </p:spPr>
        <p:txBody>
          <a:bodyPr/>
          <a:lstStyle/>
          <a:p>
            <a:endParaRPr lang="en-US"/>
          </a:p>
        </p:txBody>
      </p:sp>
      <p:sp>
        <p:nvSpPr>
          <p:cNvPr id="32" name="Text 30"/>
          <p:cNvSpPr/>
          <p:nvPr/>
        </p:nvSpPr>
        <p:spPr>
          <a:xfrm>
            <a:off x="3703320" y="4105656"/>
            <a:ext cx="4983480" cy="621792"/>
          </a:xfrm>
          <a:prstGeom prst="rect">
            <a:avLst/>
          </a:prstGeom>
          <a:noFill/>
          <a:ln/>
        </p:spPr>
        <p:txBody>
          <a:bodyPr wrap="square" rtlCol="0" anchor="ctr"/>
          <a:lstStyle/>
          <a:p>
            <a:pPr marL="0" indent="0">
              <a:buNone/>
            </a:pPr>
            <a:r>
              <a:rPr lang="en-US" sz="1300" dirty="0">
                <a:solidFill>
                  <a:srgbClr val="D4C9E8"/>
                </a:solidFill>
                <a:latin typeface="Calibri" pitchFamily="34" charset="0"/>
                <a:ea typeface="Calibri" pitchFamily="34" charset="-122"/>
                <a:cs typeface="Calibri" pitchFamily="34" charset="-120"/>
              </a:rPr>
              <a:t>Go deeper. Ask what drives them. Listen for alignment with your God-given vision.</a:t>
            </a:r>
            <a:endParaRPr lang="en-US" sz="1300" dirty="0"/>
          </a:p>
        </p:txBody>
      </p:sp>
      <p:sp>
        <p:nvSpPr>
          <p:cNvPr id="33" name="Text 31"/>
          <p:cNvSpPr/>
          <p:nvPr/>
        </p:nvSpPr>
        <p:spPr>
          <a:xfrm>
            <a:off x="502920" y="4919472"/>
            <a:ext cx="8321040" cy="182880"/>
          </a:xfrm>
          <a:prstGeom prst="rect">
            <a:avLst/>
          </a:prstGeom>
          <a:noFill/>
          <a:ln/>
        </p:spPr>
        <p:txBody>
          <a:bodyPr wrap="square" rtlCol="0" anchor="ctr"/>
          <a:lstStyle/>
          <a:p>
            <a:pPr marL="0" indent="0" algn="ctr">
              <a:buNone/>
            </a:pPr>
            <a:r>
              <a:rPr lang="en-US" sz="1000" i="1" dirty="0">
                <a:solidFill>
                  <a:srgbClr val="9B8FB0"/>
                </a:solidFill>
                <a:latin typeface="Calibri" pitchFamily="34" charset="0"/>
                <a:ea typeface="Calibri" pitchFamily="34" charset="-122"/>
                <a:cs typeface="Calibri" pitchFamily="34" charset="-120"/>
              </a:rPr>
              <a:t>You don't need all four in one conversation. Pick the one that fits who you're talking to.</a:t>
            </a:r>
            <a:endParaRPr lang="en-US" sz="1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DF6E3"/>
        </a:solidFill>
        <a:effectLst/>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3D1A6E"/>
          </a:solidFill>
          <a:ln w="12700">
            <a:solidFill>
              <a:srgbClr val="3D1A6E"/>
            </a:solidFill>
            <a:prstDash val="solid"/>
          </a:ln>
        </p:spPr>
        <p:txBody>
          <a:bodyPr/>
          <a:lstStyle/>
          <a:p>
            <a:endParaRPr lang="en-US"/>
          </a:p>
        </p:txBody>
      </p:sp>
      <p:sp>
        <p:nvSpPr>
          <p:cNvPr id="3" name="Shape 1"/>
          <p:cNvSpPr/>
          <p:nvPr/>
        </p:nvSpPr>
        <p:spPr>
          <a:xfrm>
            <a:off x="0" y="0"/>
            <a:ext cx="201168" cy="960120"/>
          </a:xfrm>
          <a:prstGeom prst="rect">
            <a:avLst/>
          </a:prstGeom>
          <a:solidFill>
            <a:srgbClr val="C9971C"/>
          </a:solidFill>
          <a:ln w="12700">
            <a:solidFill>
              <a:srgbClr val="C9971C"/>
            </a:solidFill>
            <a:prstDash val="solid"/>
          </a:ln>
        </p:spPr>
        <p:txBody>
          <a:bodyPr/>
          <a:lstStyle/>
          <a:p>
            <a:endParaRPr lang="en-US"/>
          </a:p>
        </p:txBody>
      </p:sp>
      <p:sp>
        <p:nvSpPr>
          <p:cNvPr id="4" name="Text 2"/>
          <p:cNvSpPr/>
          <p:nvPr/>
        </p:nvSpPr>
        <p:spPr>
          <a:xfrm>
            <a:off x="256032" y="73152"/>
            <a:ext cx="594360" cy="804672"/>
          </a:xfrm>
          <a:prstGeom prst="rect">
            <a:avLst/>
          </a:prstGeom>
          <a:noFill/>
          <a:ln/>
        </p:spPr>
        <p:txBody>
          <a:bodyPr wrap="square" rtlCol="0" anchor="ctr"/>
          <a:lstStyle/>
          <a:p>
            <a:pPr marL="0" indent="0" algn="l">
              <a:buNone/>
            </a:pPr>
            <a:r>
              <a:rPr lang="en-US" sz="4200" b="1" dirty="0">
                <a:solidFill>
                  <a:srgbClr val="C9971C"/>
                </a:solidFill>
                <a:latin typeface="Georgia" pitchFamily="34" charset="0"/>
                <a:ea typeface="Georgia" pitchFamily="34" charset="-122"/>
                <a:cs typeface="Georgia" pitchFamily="34" charset="-120"/>
              </a:rPr>
              <a:t>B</a:t>
            </a:r>
            <a:endParaRPr lang="en-US" sz="4200" dirty="0"/>
          </a:p>
        </p:txBody>
      </p:sp>
      <p:sp>
        <p:nvSpPr>
          <p:cNvPr id="5" name="Text 3"/>
          <p:cNvSpPr/>
          <p:nvPr/>
        </p:nvSpPr>
        <p:spPr>
          <a:xfrm>
            <a:off x="822960" y="73152"/>
            <a:ext cx="274320" cy="804672"/>
          </a:xfrm>
          <a:prstGeom prst="rect">
            <a:avLst/>
          </a:prstGeom>
          <a:noFill/>
          <a:ln/>
        </p:spPr>
        <p:txBody>
          <a:bodyPr wrap="square" rtlCol="0" anchor="ctr"/>
          <a:lstStyle/>
          <a:p>
            <a:pPr marL="0" indent="0" algn="ctr">
              <a:buNone/>
            </a:pPr>
            <a:r>
              <a:rPr lang="en-US" sz="3000" dirty="0">
                <a:solidFill>
                  <a:srgbClr val="FFFFFF"/>
                </a:solidFill>
                <a:latin typeface="Georgia" pitchFamily="34" charset="0"/>
                <a:ea typeface="Georgia" pitchFamily="34" charset="-122"/>
                <a:cs typeface="Georgia" pitchFamily="34" charset="-120"/>
              </a:rPr>
              <a:t>·</a:t>
            </a:r>
            <a:endParaRPr lang="en-US" sz="3000" dirty="0"/>
          </a:p>
        </p:txBody>
      </p:sp>
      <p:sp>
        <p:nvSpPr>
          <p:cNvPr id="6" name="Text 4"/>
          <p:cNvSpPr/>
          <p:nvPr/>
        </p:nvSpPr>
        <p:spPr>
          <a:xfrm>
            <a:off x="1078992" y="73152"/>
            <a:ext cx="6858000" cy="804672"/>
          </a:xfrm>
          <a:prstGeom prst="rect">
            <a:avLst/>
          </a:prstGeom>
          <a:noFill/>
          <a:ln/>
        </p:spPr>
        <p:txBody>
          <a:bodyPr wrap="square" rtlCol="0" anchor="ctr"/>
          <a:lstStyle/>
          <a:p>
            <a:pPr marL="0" indent="0" algn="l">
              <a:buNone/>
            </a:pPr>
            <a:r>
              <a:rPr lang="en-US" sz="2600" b="1" kern="0" spc="200" dirty="0">
                <a:solidFill>
                  <a:srgbClr val="FFFFFF"/>
                </a:solidFill>
                <a:latin typeface="Georgia" pitchFamily="34" charset="0"/>
                <a:ea typeface="Georgia" pitchFamily="34" charset="-122"/>
                <a:cs typeface="Georgia" pitchFamily="34" charset="-120"/>
              </a:rPr>
              <a:t>BE YOURSELF</a:t>
            </a:r>
            <a:endParaRPr lang="en-US" sz="2600" dirty="0"/>
          </a:p>
        </p:txBody>
      </p:sp>
      <p:sp>
        <p:nvSpPr>
          <p:cNvPr id="7" name="Shape 5"/>
          <p:cNvSpPr/>
          <p:nvPr/>
        </p:nvSpPr>
        <p:spPr>
          <a:xfrm>
            <a:off x="292608" y="1078992"/>
            <a:ext cx="4206240" cy="3547872"/>
          </a:xfrm>
          <a:prstGeom prst="rect">
            <a:avLst/>
          </a:prstGeom>
          <a:solidFill>
            <a:srgbClr val="FFFFFF"/>
          </a:solidFill>
          <a:ln w="12700">
            <a:solidFill>
              <a:srgbClr val="E0D8F0"/>
            </a:solidFill>
            <a:prstDash val="solid"/>
          </a:ln>
        </p:spPr>
        <p:txBody>
          <a:bodyPr/>
          <a:lstStyle/>
          <a:p>
            <a:endParaRPr lang="en-US"/>
          </a:p>
        </p:txBody>
      </p:sp>
      <p:sp>
        <p:nvSpPr>
          <p:cNvPr id="8" name="Shape 6"/>
          <p:cNvSpPr/>
          <p:nvPr/>
        </p:nvSpPr>
        <p:spPr>
          <a:xfrm>
            <a:off x="292608" y="1078992"/>
            <a:ext cx="128016" cy="3547872"/>
          </a:xfrm>
          <a:prstGeom prst="rect">
            <a:avLst/>
          </a:prstGeom>
          <a:solidFill>
            <a:srgbClr val="3D1A6E"/>
          </a:solidFill>
          <a:ln w="12700">
            <a:solidFill>
              <a:srgbClr val="3D1A6E"/>
            </a:solidFill>
            <a:prstDash val="solid"/>
          </a:ln>
        </p:spPr>
        <p:txBody>
          <a:bodyPr/>
          <a:lstStyle/>
          <a:p>
            <a:endParaRPr lang="en-US"/>
          </a:p>
        </p:txBody>
      </p:sp>
      <p:sp>
        <p:nvSpPr>
          <p:cNvPr id="9" name="Text 7"/>
          <p:cNvSpPr/>
          <p:nvPr/>
        </p:nvSpPr>
        <p:spPr>
          <a:xfrm>
            <a:off x="530352" y="1170432"/>
            <a:ext cx="3822192" cy="274320"/>
          </a:xfrm>
          <a:prstGeom prst="rect">
            <a:avLst/>
          </a:prstGeom>
          <a:noFill/>
          <a:ln/>
        </p:spPr>
        <p:txBody>
          <a:bodyPr wrap="square" rtlCol="0" anchor="ctr"/>
          <a:lstStyle/>
          <a:p>
            <a:pPr marL="0" indent="0">
              <a:buNone/>
            </a:pPr>
            <a:r>
              <a:rPr lang="en-US" sz="1100" b="1" kern="0" spc="100" dirty="0">
                <a:solidFill>
                  <a:srgbClr val="3D1A6E"/>
                </a:solidFill>
                <a:latin typeface="Calibri" pitchFamily="34" charset="0"/>
                <a:ea typeface="Calibri" pitchFamily="34" charset="-122"/>
                <a:cs typeface="Calibri" pitchFamily="34" charset="-120"/>
              </a:rPr>
              <a:t>The Principle</a:t>
            </a:r>
            <a:endParaRPr lang="en-US" sz="1100" dirty="0"/>
          </a:p>
        </p:txBody>
      </p:sp>
      <p:sp>
        <p:nvSpPr>
          <p:cNvPr id="10" name="Text 8"/>
          <p:cNvSpPr/>
          <p:nvPr/>
        </p:nvSpPr>
        <p:spPr>
          <a:xfrm>
            <a:off x="530352" y="1481328"/>
            <a:ext cx="3822192" cy="2011680"/>
          </a:xfrm>
          <a:prstGeom prst="rect">
            <a:avLst/>
          </a:prstGeom>
          <a:noFill/>
          <a:ln/>
        </p:spPr>
        <p:txBody>
          <a:bodyPr wrap="square" rtlCol="0" anchor="t"/>
          <a:lstStyle/>
          <a:p>
            <a:pPr marL="0" indent="0">
              <a:buNone/>
            </a:pPr>
            <a:r>
              <a:rPr lang="en-US" sz="1250" dirty="0">
                <a:solidFill>
                  <a:srgbClr val="1A0A2E"/>
                </a:solidFill>
                <a:latin typeface="Calibri" pitchFamily="34" charset="0"/>
                <a:ea typeface="Calibri" pitchFamily="34" charset="-122"/>
                <a:cs typeface="Calibri" pitchFamily="34" charset="-120"/>
              </a:rPr>
              <a:t>Authenticity is your greatest asset. When you show up as YOU — not who you think people want to see — you attract the right people into your circle.</a:t>
            </a:r>
            <a:endParaRPr lang="en-US" sz="1250" dirty="0"/>
          </a:p>
          <a:p>
            <a:pPr marL="0" indent="0">
              <a:buNone/>
            </a:pPr>
            <a:endParaRPr lang="en-US" sz="1250" dirty="0"/>
          </a:p>
          <a:p>
            <a:pPr marL="0" indent="0">
              <a:buNone/>
            </a:pPr>
            <a:r>
              <a:rPr lang="en-US" sz="1250" dirty="0">
                <a:solidFill>
                  <a:srgbClr val="1A0A2E"/>
                </a:solidFill>
                <a:latin typeface="Calibri" pitchFamily="34" charset="0"/>
                <a:ea typeface="Calibri" pitchFamily="34" charset="-122"/>
                <a:cs typeface="Calibri" pitchFamily="34" charset="-120"/>
              </a:rPr>
              <a:t>After 21 days of prayer, you've gone deeper with God. That deeper version of you is worth introducing to your network.</a:t>
            </a:r>
            <a:endParaRPr lang="en-US" sz="1250" dirty="0"/>
          </a:p>
        </p:txBody>
      </p:sp>
      <p:sp>
        <p:nvSpPr>
          <p:cNvPr id="11" name="Text 9"/>
          <p:cNvSpPr/>
          <p:nvPr/>
        </p:nvSpPr>
        <p:spPr>
          <a:xfrm>
            <a:off x="530352" y="3547872"/>
            <a:ext cx="3822192" cy="914400"/>
          </a:xfrm>
          <a:prstGeom prst="rect">
            <a:avLst/>
          </a:prstGeom>
          <a:noFill/>
          <a:ln/>
        </p:spPr>
        <p:txBody>
          <a:bodyPr wrap="square" rtlCol="0" anchor="t"/>
          <a:lstStyle/>
          <a:p>
            <a:pPr marL="0" indent="0">
              <a:buNone/>
            </a:pPr>
            <a:r>
              <a:rPr lang="en-US" sz="1100" i="1" dirty="0">
                <a:solidFill>
                  <a:srgbClr val="1A7A7A"/>
                </a:solidFill>
                <a:latin typeface="Calibri" pitchFamily="34" charset="0"/>
                <a:ea typeface="Calibri" pitchFamily="34" charset="-122"/>
                <a:cs typeface="Calibri" pitchFamily="34" charset="-120"/>
              </a:rPr>
              <a:t>FORM · MOTIVATION — Share your real story. When someone sees themselves in your story, the wall comes down.</a:t>
            </a:r>
            <a:endParaRPr lang="en-US" sz="1100" dirty="0"/>
          </a:p>
        </p:txBody>
      </p:sp>
      <p:sp>
        <p:nvSpPr>
          <p:cNvPr id="12" name="Shape 10"/>
          <p:cNvSpPr/>
          <p:nvPr/>
        </p:nvSpPr>
        <p:spPr>
          <a:xfrm>
            <a:off x="4663440" y="1078992"/>
            <a:ext cx="4178808" cy="2212848"/>
          </a:xfrm>
          <a:prstGeom prst="rect">
            <a:avLst/>
          </a:prstGeom>
          <a:solidFill>
            <a:srgbClr val="F5F0FF"/>
          </a:solidFill>
          <a:ln w="12700">
            <a:solidFill>
              <a:srgbClr val="E0D8F0"/>
            </a:solidFill>
            <a:prstDash val="solid"/>
          </a:ln>
        </p:spPr>
        <p:txBody>
          <a:bodyPr/>
          <a:lstStyle/>
          <a:p>
            <a:endParaRPr lang="en-US"/>
          </a:p>
        </p:txBody>
      </p:sp>
      <p:sp>
        <p:nvSpPr>
          <p:cNvPr id="13" name="Shape 11"/>
          <p:cNvSpPr/>
          <p:nvPr/>
        </p:nvSpPr>
        <p:spPr>
          <a:xfrm>
            <a:off x="4663440" y="1078992"/>
            <a:ext cx="128016" cy="2212848"/>
          </a:xfrm>
          <a:prstGeom prst="rect">
            <a:avLst/>
          </a:prstGeom>
          <a:solidFill>
            <a:srgbClr val="C9971C"/>
          </a:solidFill>
          <a:ln w="12700">
            <a:solidFill>
              <a:srgbClr val="C9971C"/>
            </a:solidFill>
            <a:prstDash val="solid"/>
          </a:ln>
        </p:spPr>
        <p:txBody>
          <a:bodyPr/>
          <a:lstStyle/>
          <a:p>
            <a:endParaRPr lang="en-US"/>
          </a:p>
        </p:txBody>
      </p:sp>
      <p:sp>
        <p:nvSpPr>
          <p:cNvPr id="14" name="Text 12"/>
          <p:cNvSpPr/>
          <p:nvPr/>
        </p:nvSpPr>
        <p:spPr>
          <a:xfrm>
            <a:off x="4901184" y="1170432"/>
            <a:ext cx="3794760" cy="274320"/>
          </a:xfrm>
          <a:prstGeom prst="rect">
            <a:avLst/>
          </a:prstGeom>
          <a:noFill/>
          <a:ln/>
        </p:spPr>
        <p:txBody>
          <a:bodyPr wrap="square" rtlCol="0" anchor="ctr"/>
          <a:lstStyle/>
          <a:p>
            <a:pPr marL="0" indent="0">
              <a:buNone/>
            </a:pPr>
            <a:r>
              <a:rPr lang="en-US" sz="1100" b="1" kern="0" spc="100" dirty="0">
                <a:solidFill>
                  <a:srgbClr val="3D1A6E"/>
                </a:solidFill>
                <a:latin typeface="Calibri" pitchFamily="34" charset="0"/>
                <a:ea typeface="Calibri" pitchFamily="34" charset="-122"/>
                <a:cs typeface="Calibri" pitchFamily="34" charset="-120"/>
              </a:rPr>
              <a:t>EXPAND Reflection</a:t>
            </a:r>
            <a:endParaRPr lang="en-US" sz="1100" dirty="0"/>
          </a:p>
        </p:txBody>
      </p:sp>
      <p:sp>
        <p:nvSpPr>
          <p:cNvPr id="15" name="Text 13"/>
          <p:cNvSpPr/>
          <p:nvPr/>
        </p:nvSpPr>
        <p:spPr>
          <a:xfrm>
            <a:off x="4901184" y="1508760"/>
            <a:ext cx="3794760" cy="438912"/>
          </a:xfrm>
          <a:prstGeom prst="rect">
            <a:avLst/>
          </a:prstGeom>
          <a:noFill/>
          <a:ln/>
        </p:spPr>
        <p:txBody>
          <a:bodyPr wrap="square" rtlCol="0" anchor="ctr"/>
          <a:lstStyle/>
          <a:p>
            <a:pPr marL="0" indent="0">
              <a:buNone/>
            </a:pPr>
            <a:r>
              <a:rPr lang="en-US" sz="1250" dirty="0">
                <a:solidFill>
                  <a:srgbClr val="1A0A2E"/>
                </a:solidFill>
                <a:latin typeface="Calibri" pitchFamily="34" charset="0"/>
                <a:ea typeface="Calibri" pitchFamily="34" charset="-122"/>
                <a:cs typeface="Calibri" pitchFamily="34" charset="-120"/>
              </a:rPr>
              <a:t>• What part of myself did I hide BEFORE this prayer challenge?</a:t>
            </a:r>
            <a:endParaRPr lang="en-US" sz="1250" dirty="0"/>
          </a:p>
        </p:txBody>
      </p:sp>
      <p:sp>
        <p:nvSpPr>
          <p:cNvPr id="16" name="Text 14"/>
          <p:cNvSpPr/>
          <p:nvPr/>
        </p:nvSpPr>
        <p:spPr>
          <a:xfrm>
            <a:off x="4901184" y="1984248"/>
            <a:ext cx="3794760" cy="438912"/>
          </a:xfrm>
          <a:prstGeom prst="rect">
            <a:avLst/>
          </a:prstGeom>
          <a:noFill/>
          <a:ln/>
        </p:spPr>
        <p:txBody>
          <a:bodyPr wrap="square" rtlCol="0" anchor="ctr"/>
          <a:lstStyle/>
          <a:p>
            <a:pPr marL="0" indent="0">
              <a:buNone/>
            </a:pPr>
            <a:r>
              <a:rPr lang="en-US" sz="1250" dirty="0">
                <a:solidFill>
                  <a:srgbClr val="1A0A2E"/>
                </a:solidFill>
                <a:latin typeface="Calibri" pitchFamily="34" charset="0"/>
                <a:ea typeface="Calibri" pitchFamily="34" charset="-122"/>
                <a:cs typeface="Calibri" pitchFamily="34" charset="-120"/>
              </a:rPr>
              <a:t>• How can I let the women in my circle see THAT part of me?</a:t>
            </a:r>
            <a:endParaRPr lang="en-US" sz="1250" dirty="0"/>
          </a:p>
        </p:txBody>
      </p:sp>
      <p:sp>
        <p:nvSpPr>
          <p:cNvPr id="17" name="Shape 15"/>
          <p:cNvSpPr/>
          <p:nvPr/>
        </p:nvSpPr>
        <p:spPr>
          <a:xfrm>
            <a:off x="4663440" y="3410712"/>
            <a:ext cx="4178808" cy="1216152"/>
          </a:xfrm>
          <a:prstGeom prst="rect">
            <a:avLst/>
          </a:prstGeom>
          <a:solidFill>
            <a:srgbClr val="1A0A2E"/>
          </a:solidFill>
          <a:ln w="12700">
            <a:solidFill>
              <a:srgbClr val="E0D8F0"/>
            </a:solidFill>
            <a:prstDash val="solid"/>
          </a:ln>
        </p:spPr>
        <p:txBody>
          <a:bodyPr/>
          <a:lstStyle/>
          <a:p>
            <a:endParaRPr lang="en-US"/>
          </a:p>
        </p:txBody>
      </p:sp>
      <p:sp>
        <p:nvSpPr>
          <p:cNvPr id="18" name="Shape 16"/>
          <p:cNvSpPr/>
          <p:nvPr/>
        </p:nvSpPr>
        <p:spPr>
          <a:xfrm>
            <a:off x="4663440" y="3410712"/>
            <a:ext cx="128016" cy="1216152"/>
          </a:xfrm>
          <a:prstGeom prst="rect">
            <a:avLst/>
          </a:prstGeom>
          <a:solidFill>
            <a:srgbClr val="C9971C"/>
          </a:solidFill>
          <a:ln w="12700">
            <a:solidFill>
              <a:srgbClr val="C9971C"/>
            </a:solidFill>
            <a:prstDash val="solid"/>
          </a:ln>
        </p:spPr>
        <p:txBody>
          <a:bodyPr/>
          <a:lstStyle/>
          <a:p>
            <a:endParaRPr lang="en-US"/>
          </a:p>
        </p:txBody>
      </p:sp>
      <p:sp>
        <p:nvSpPr>
          <p:cNvPr id="19" name="Text 17"/>
          <p:cNvSpPr/>
          <p:nvPr/>
        </p:nvSpPr>
        <p:spPr>
          <a:xfrm>
            <a:off x="4901184" y="3493008"/>
            <a:ext cx="3794760" cy="256032"/>
          </a:xfrm>
          <a:prstGeom prst="rect">
            <a:avLst/>
          </a:prstGeom>
          <a:noFill/>
          <a:ln/>
        </p:spPr>
        <p:txBody>
          <a:bodyPr wrap="square" rtlCol="0" anchor="ctr"/>
          <a:lstStyle/>
          <a:p>
            <a:pPr marL="0" indent="0">
              <a:buNone/>
            </a:pPr>
            <a:r>
              <a:rPr lang="en-US" sz="1000" b="1" kern="0" spc="100" dirty="0">
                <a:solidFill>
                  <a:srgbClr val="C9971C"/>
                </a:solidFill>
                <a:latin typeface="Calibri" pitchFamily="34" charset="0"/>
                <a:ea typeface="Calibri" pitchFamily="34" charset="-122"/>
                <a:cs typeface="Calibri" pitchFamily="34" charset="-120"/>
              </a:rPr>
              <a:t>INNER CIRCLE ACTION</a:t>
            </a:r>
            <a:endParaRPr lang="en-US" sz="1000" dirty="0"/>
          </a:p>
        </p:txBody>
      </p:sp>
      <p:sp>
        <p:nvSpPr>
          <p:cNvPr id="20" name="Text 18"/>
          <p:cNvSpPr/>
          <p:nvPr/>
        </p:nvSpPr>
        <p:spPr>
          <a:xfrm>
            <a:off x="4901184" y="3785616"/>
            <a:ext cx="3794760" cy="749808"/>
          </a:xfrm>
          <a:prstGeom prst="rect">
            <a:avLst/>
          </a:prstGeom>
          <a:noFill/>
          <a:ln/>
        </p:spPr>
        <p:txBody>
          <a:bodyPr wrap="square" rtlCol="0" anchor="ctr"/>
          <a:lstStyle/>
          <a:p>
            <a:pPr marL="0" indent="0">
              <a:buNone/>
            </a:pPr>
            <a:r>
              <a:rPr lang="en-US" sz="1250" dirty="0">
                <a:solidFill>
                  <a:srgbClr val="FFFFFF"/>
                </a:solidFill>
                <a:latin typeface="Calibri" pitchFamily="34" charset="0"/>
                <a:ea typeface="Calibri" pitchFamily="34" charset="-122"/>
                <a:cs typeface="Calibri" pitchFamily="34" charset="-120"/>
              </a:rPr>
              <a:t>Share one prayer breakthrough with a trusted person in your inner circle this week.</a:t>
            </a:r>
            <a:endParaRPr lang="en-US" sz="125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DF6E3"/>
        </a:solidFill>
        <a:effectLst/>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2E6B6B"/>
          </a:solidFill>
          <a:ln w="12700">
            <a:solidFill>
              <a:srgbClr val="2E6B6B"/>
            </a:solidFill>
            <a:prstDash val="solid"/>
          </a:ln>
        </p:spPr>
        <p:txBody>
          <a:bodyPr/>
          <a:lstStyle/>
          <a:p>
            <a:endParaRPr lang="en-US"/>
          </a:p>
        </p:txBody>
      </p:sp>
      <p:sp>
        <p:nvSpPr>
          <p:cNvPr id="3" name="Shape 1"/>
          <p:cNvSpPr/>
          <p:nvPr/>
        </p:nvSpPr>
        <p:spPr>
          <a:xfrm>
            <a:off x="0" y="0"/>
            <a:ext cx="201168" cy="960120"/>
          </a:xfrm>
          <a:prstGeom prst="rect">
            <a:avLst/>
          </a:prstGeom>
          <a:solidFill>
            <a:srgbClr val="C9971C"/>
          </a:solidFill>
          <a:ln w="12700">
            <a:solidFill>
              <a:srgbClr val="C9971C"/>
            </a:solidFill>
            <a:prstDash val="solid"/>
          </a:ln>
        </p:spPr>
        <p:txBody>
          <a:bodyPr/>
          <a:lstStyle/>
          <a:p>
            <a:endParaRPr lang="en-US"/>
          </a:p>
        </p:txBody>
      </p:sp>
      <p:sp>
        <p:nvSpPr>
          <p:cNvPr id="4" name="Text 2"/>
          <p:cNvSpPr/>
          <p:nvPr/>
        </p:nvSpPr>
        <p:spPr>
          <a:xfrm>
            <a:off x="256032" y="73152"/>
            <a:ext cx="594360" cy="804672"/>
          </a:xfrm>
          <a:prstGeom prst="rect">
            <a:avLst/>
          </a:prstGeom>
          <a:noFill/>
          <a:ln/>
        </p:spPr>
        <p:txBody>
          <a:bodyPr wrap="square" rtlCol="0" anchor="ctr"/>
          <a:lstStyle/>
          <a:p>
            <a:pPr marL="0" indent="0" algn="l">
              <a:buNone/>
            </a:pPr>
            <a:r>
              <a:rPr lang="en-US" sz="4200" b="1" dirty="0">
                <a:solidFill>
                  <a:srgbClr val="C9971C"/>
                </a:solidFill>
                <a:latin typeface="Georgia" pitchFamily="34" charset="0"/>
                <a:ea typeface="Georgia" pitchFamily="34" charset="-122"/>
                <a:cs typeface="Georgia" pitchFamily="34" charset="-120"/>
              </a:rPr>
              <a:t>E</a:t>
            </a:r>
            <a:endParaRPr lang="en-US" sz="4200" dirty="0"/>
          </a:p>
        </p:txBody>
      </p:sp>
      <p:sp>
        <p:nvSpPr>
          <p:cNvPr id="5" name="Text 3"/>
          <p:cNvSpPr/>
          <p:nvPr/>
        </p:nvSpPr>
        <p:spPr>
          <a:xfrm>
            <a:off x="822960" y="73152"/>
            <a:ext cx="274320" cy="804672"/>
          </a:xfrm>
          <a:prstGeom prst="rect">
            <a:avLst/>
          </a:prstGeom>
          <a:noFill/>
          <a:ln/>
        </p:spPr>
        <p:txBody>
          <a:bodyPr wrap="square" rtlCol="0" anchor="ctr"/>
          <a:lstStyle/>
          <a:p>
            <a:pPr marL="0" indent="0" algn="ctr">
              <a:buNone/>
            </a:pPr>
            <a:r>
              <a:rPr lang="en-US" sz="3000" dirty="0">
                <a:solidFill>
                  <a:srgbClr val="FFFFFF"/>
                </a:solidFill>
                <a:latin typeface="Georgia" pitchFamily="34" charset="0"/>
                <a:ea typeface="Georgia" pitchFamily="34" charset="-122"/>
                <a:cs typeface="Georgia" pitchFamily="34" charset="-120"/>
              </a:rPr>
              <a:t>·</a:t>
            </a:r>
            <a:endParaRPr lang="en-US" sz="3000" dirty="0"/>
          </a:p>
        </p:txBody>
      </p:sp>
      <p:sp>
        <p:nvSpPr>
          <p:cNvPr id="6" name="Text 4"/>
          <p:cNvSpPr/>
          <p:nvPr/>
        </p:nvSpPr>
        <p:spPr>
          <a:xfrm>
            <a:off x="1078992" y="73152"/>
            <a:ext cx="6858000" cy="804672"/>
          </a:xfrm>
          <a:prstGeom prst="rect">
            <a:avLst/>
          </a:prstGeom>
          <a:noFill/>
          <a:ln/>
        </p:spPr>
        <p:txBody>
          <a:bodyPr wrap="square" rtlCol="0" anchor="ctr"/>
          <a:lstStyle/>
          <a:p>
            <a:pPr marL="0" indent="0" algn="l">
              <a:buNone/>
            </a:pPr>
            <a:r>
              <a:rPr lang="en-US" sz="2600" b="1" kern="0" spc="200" dirty="0">
                <a:solidFill>
                  <a:srgbClr val="FFFFFF"/>
                </a:solidFill>
                <a:latin typeface="Georgia" pitchFamily="34" charset="0"/>
                <a:ea typeface="Georgia" pitchFamily="34" charset="-122"/>
                <a:cs typeface="Georgia" pitchFamily="34" charset="-120"/>
              </a:rPr>
              <a:t>EMPOWERMENT</a:t>
            </a:r>
            <a:endParaRPr lang="en-US" sz="2600" dirty="0"/>
          </a:p>
        </p:txBody>
      </p:sp>
      <p:sp>
        <p:nvSpPr>
          <p:cNvPr id="7" name="Shape 5"/>
          <p:cNvSpPr/>
          <p:nvPr/>
        </p:nvSpPr>
        <p:spPr>
          <a:xfrm>
            <a:off x="292608" y="1078992"/>
            <a:ext cx="8549640" cy="1572768"/>
          </a:xfrm>
          <a:prstGeom prst="rect">
            <a:avLst/>
          </a:prstGeom>
          <a:solidFill>
            <a:srgbClr val="FFFFFF"/>
          </a:solidFill>
          <a:ln w="12700">
            <a:solidFill>
              <a:srgbClr val="E0D8F0"/>
            </a:solidFill>
            <a:prstDash val="solid"/>
          </a:ln>
        </p:spPr>
        <p:txBody>
          <a:bodyPr/>
          <a:lstStyle/>
          <a:p>
            <a:endParaRPr lang="en-US"/>
          </a:p>
        </p:txBody>
      </p:sp>
      <p:sp>
        <p:nvSpPr>
          <p:cNvPr id="8" name="Shape 6"/>
          <p:cNvSpPr/>
          <p:nvPr/>
        </p:nvSpPr>
        <p:spPr>
          <a:xfrm>
            <a:off x="292608" y="1078992"/>
            <a:ext cx="8549640" cy="91440"/>
          </a:xfrm>
          <a:prstGeom prst="rect">
            <a:avLst/>
          </a:prstGeom>
          <a:solidFill>
            <a:srgbClr val="2E6B6B"/>
          </a:solidFill>
          <a:ln w="12700">
            <a:solidFill>
              <a:srgbClr val="2E6B6B"/>
            </a:solidFill>
            <a:prstDash val="solid"/>
          </a:ln>
        </p:spPr>
        <p:txBody>
          <a:bodyPr/>
          <a:lstStyle/>
          <a:p>
            <a:endParaRPr lang="en-US"/>
          </a:p>
        </p:txBody>
      </p:sp>
      <p:sp>
        <p:nvSpPr>
          <p:cNvPr id="9" name="Text 7"/>
          <p:cNvSpPr/>
          <p:nvPr/>
        </p:nvSpPr>
        <p:spPr>
          <a:xfrm>
            <a:off x="475488" y="1207008"/>
            <a:ext cx="8229600" cy="256032"/>
          </a:xfrm>
          <a:prstGeom prst="rect">
            <a:avLst/>
          </a:prstGeom>
          <a:noFill/>
          <a:ln/>
        </p:spPr>
        <p:txBody>
          <a:bodyPr wrap="square" rtlCol="0" anchor="ctr"/>
          <a:lstStyle/>
          <a:p>
            <a:pPr marL="0" indent="0">
              <a:buNone/>
            </a:pPr>
            <a:r>
              <a:rPr lang="en-US" sz="1100" b="1" kern="0" spc="100" dirty="0">
                <a:solidFill>
                  <a:srgbClr val="2E6B6B"/>
                </a:solidFill>
                <a:latin typeface="Calibri" pitchFamily="34" charset="0"/>
                <a:ea typeface="Calibri" pitchFamily="34" charset="-122"/>
                <a:cs typeface="Calibri" pitchFamily="34" charset="-120"/>
              </a:rPr>
              <a:t>The Principle</a:t>
            </a:r>
            <a:endParaRPr lang="en-US" sz="1100" dirty="0"/>
          </a:p>
        </p:txBody>
      </p:sp>
      <p:sp>
        <p:nvSpPr>
          <p:cNvPr id="10" name="Text 8"/>
          <p:cNvSpPr/>
          <p:nvPr/>
        </p:nvSpPr>
        <p:spPr>
          <a:xfrm>
            <a:off x="475488" y="1499616"/>
            <a:ext cx="8229600" cy="1078992"/>
          </a:xfrm>
          <a:prstGeom prst="rect">
            <a:avLst/>
          </a:prstGeom>
          <a:noFill/>
          <a:ln/>
        </p:spPr>
        <p:txBody>
          <a:bodyPr wrap="square" rtlCol="0" anchor="t"/>
          <a:lstStyle/>
          <a:p>
            <a:pPr marL="0" indent="0">
              <a:buNone/>
            </a:pPr>
            <a:r>
              <a:rPr lang="en-US" sz="1250" dirty="0">
                <a:solidFill>
                  <a:srgbClr val="1A0A2E"/>
                </a:solidFill>
                <a:latin typeface="Calibri" pitchFamily="34" charset="0"/>
                <a:ea typeface="Calibri" pitchFamily="34" charset="-122"/>
                <a:cs typeface="Calibri" pitchFamily="34" charset="-120"/>
              </a:rPr>
              <a:t>Empowerment is a two-way street. It means you bring something to the table AND you create space for others to bring something too.</a:t>
            </a:r>
            <a:endParaRPr lang="en-US" sz="1250" dirty="0"/>
          </a:p>
          <a:p>
            <a:pPr marL="0" indent="0">
              <a:buNone/>
            </a:pPr>
            <a:endParaRPr lang="en-US" sz="1250" dirty="0"/>
          </a:p>
          <a:p>
            <a:pPr marL="0" indent="0">
              <a:buNone/>
            </a:pPr>
            <a:r>
              <a:rPr lang="en-US" sz="1250" dirty="0">
                <a:solidFill>
                  <a:srgbClr val="1A0A2E"/>
                </a:solidFill>
                <a:latin typeface="Calibri" pitchFamily="34" charset="0"/>
                <a:ea typeface="Calibri" pitchFamily="34" charset="-122"/>
                <a:cs typeface="Calibri" pitchFamily="34" charset="-120"/>
              </a:rPr>
              <a:t>The most empowering thing you can do in a networking conversation is make the other person feel like what they do MATTERS.</a:t>
            </a:r>
            <a:endParaRPr lang="en-US" sz="1250" dirty="0"/>
          </a:p>
        </p:txBody>
      </p:sp>
      <p:sp>
        <p:nvSpPr>
          <p:cNvPr id="11" name="Shape 9"/>
          <p:cNvSpPr/>
          <p:nvPr/>
        </p:nvSpPr>
        <p:spPr>
          <a:xfrm>
            <a:off x="292608" y="2788920"/>
            <a:ext cx="4206240" cy="2212848"/>
          </a:xfrm>
          <a:prstGeom prst="rect">
            <a:avLst/>
          </a:prstGeom>
          <a:solidFill>
            <a:srgbClr val="F0F8F0"/>
          </a:solidFill>
          <a:ln w="12700">
            <a:solidFill>
              <a:srgbClr val="E0D8F0"/>
            </a:solidFill>
            <a:prstDash val="solid"/>
          </a:ln>
        </p:spPr>
        <p:txBody>
          <a:bodyPr/>
          <a:lstStyle/>
          <a:p>
            <a:endParaRPr lang="en-US"/>
          </a:p>
        </p:txBody>
      </p:sp>
      <p:sp>
        <p:nvSpPr>
          <p:cNvPr id="12" name="Shape 10"/>
          <p:cNvSpPr/>
          <p:nvPr/>
        </p:nvSpPr>
        <p:spPr>
          <a:xfrm>
            <a:off x="292608" y="2788920"/>
            <a:ext cx="8549640" cy="73152"/>
          </a:xfrm>
          <a:prstGeom prst="rect">
            <a:avLst/>
          </a:prstGeom>
          <a:solidFill>
            <a:srgbClr val="C9971C"/>
          </a:solidFill>
          <a:ln w="12700">
            <a:solidFill>
              <a:srgbClr val="C9971C"/>
            </a:solidFill>
            <a:prstDash val="solid"/>
          </a:ln>
        </p:spPr>
        <p:txBody>
          <a:bodyPr/>
          <a:lstStyle/>
          <a:p>
            <a:endParaRPr lang="en-US"/>
          </a:p>
        </p:txBody>
      </p:sp>
      <p:sp>
        <p:nvSpPr>
          <p:cNvPr id="13" name="Text 11"/>
          <p:cNvSpPr/>
          <p:nvPr/>
        </p:nvSpPr>
        <p:spPr>
          <a:xfrm>
            <a:off x="475488" y="2898648"/>
            <a:ext cx="3858768" cy="256032"/>
          </a:xfrm>
          <a:prstGeom prst="rect">
            <a:avLst/>
          </a:prstGeom>
          <a:noFill/>
          <a:ln/>
        </p:spPr>
        <p:txBody>
          <a:bodyPr wrap="square" rtlCol="0" anchor="ctr"/>
          <a:lstStyle/>
          <a:p>
            <a:pPr marL="0" indent="0">
              <a:buNone/>
            </a:pPr>
            <a:r>
              <a:rPr lang="en-US" sz="1100" b="1" kern="0" spc="100" dirty="0">
                <a:solidFill>
                  <a:srgbClr val="1A7A7A"/>
                </a:solidFill>
                <a:latin typeface="Calibri" pitchFamily="34" charset="0"/>
                <a:ea typeface="Calibri" pitchFamily="34" charset="-122"/>
                <a:cs typeface="Calibri" pitchFamily="34" charset="-120"/>
              </a:rPr>
              <a:t>FORM Connection</a:t>
            </a:r>
            <a:endParaRPr lang="en-US" sz="1100" dirty="0"/>
          </a:p>
        </p:txBody>
      </p:sp>
      <p:sp>
        <p:nvSpPr>
          <p:cNvPr id="14" name="Text 12"/>
          <p:cNvSpPr/>
          <p:nvPr/>
        </p:nvSpPr>
        <p:spPr>
          <a:xfrm>
            <a:off x="475488" y="3200400"/>
            <a:ext cx="3858768" cy="1188720"/>
          </a:xfrm>
          <a:prstGeom prst="rect">
            <a:avLst/>
          </a:prstGeom>
          <a:noFill/>
          <a:ln/>
        </p:spPr>
        <p:txBody>
          <a:bodyPr wrap="square" rtlCol="0" anchor="ctr"/>
          <a:lstStyle/>
          <a:p>
            <a:pPr marL="0" indent="0">
              <a:buNone/>
            </a:pPr>
            <a:r>
              <a:rPr lang="en-US" sz="1250" i="1" dirty="0">
                <a:solidFill>
                  <a:srgbClr val="1A0A2E"/>
                </a:solidFill>
                <a:latin typeface="Calibri" pitchFamily="34" charset="0"/>
                <a:ea typeface="Calibri" pitchFamily="34" charset="-122"/>
                <a:cs typeface="Calibri" pitchFamily="34" charset="-120"/>
              </a:rPr>
              <a:t>FORM · OCCUPATION — Ask what they do and what they love about it. Empower by listening deeply.</a:t>
            </a:r>
            <a:endParaRPr lang="en-US" sz="1250" dirty="0"/>
          </a:p>
        </p:txBody>
      </p:sp>
      <p:sp>
        <p:nvSpPr>
          <p:cNvPr id="15" name="Text 13"/>
          <p:cNvSpPr/>
          <p:nvPr/>
        </p:nvSpPr>
        <p:spPr>
          <a:xfrm>
            <a:off x="475488" y="4434840"/>
            <a:ext cx="3858768" cy="228600"/>
          </a:xfrm>
          <a:prstGeom prst="rect">
            <a:avLst/>
          </a:prstGeom>
          <a:noFill/>
          <a:ln/>
        </p:spPr>
        <p:txBody>
          <a:bodyPr wrap="square" rtlCol="0" anchor="ctr"/>
          <a:lstStyle/>
          <a:p>
            <a:pPr marL="0" indent="0">
              <a:buNone/>
            </a:pPr>
            <a:r>
              <a:rPr lang="en-US" sz="1000" b="1" kern="0" spc="100" dirty="0">
                <a:solidFill>
                  <a:srgbClr val="2E6B6B"/>
                </a:solidFill>
                <a:latin typeface="Calibri" pitchFamily="34" charset="0"/>
                <a:ea typeface="Calibri" pitchFamily="34" charset="-122"/>
                <a:cs typeface="Calibri" pitchFamily="34" charset="-120"/>
              </a:rPr>
              <a:t>MIDDLE CIRCLE ACTION</a:t>
            </a:r>
            <a:endParaRPr lang="en-US" sz="1000" dirty="0"/>
          </a:p>
        </p:txBody>
      </p:sp>
      <p:sp>
        <p:nvSpPr>
          <p:cNvPr id="16" name="Text 14"/>
          <p:cNvSpPr/>
          <p:nvPr/>
        </p:nvSpPr>
        <p:spPr>
          <a:xfrm>
            <a:off x="475488" y="4663440"/>
            <a:ext cx="3858768" cy="365760"/>
          </a:xfrm>
          <a:prstGeom prst="rect">
            <a:avLst/>
          </a:prstGeom>
          <a:noFill/>
          <a:ln/>
        </p:spPr>
        <p:txBody>
          <a:bodyPr wrap="square" rtlCol="0" anchor="ctr"/>
          <a:lstStyle/>
          <a:p>
            <a:pPr marL="0" indent="0">
              <a:buNone/>
            </a:pPr>
            <a:r>
              <a:rPr lang="en-US" sz="1150" dirty="0">
                <a:solidFill>
                  <a:srgbClr val="1A0A2E"/>
                </a:solidFill>
                <a:latin typeface="Calibri" pitchFamily="34" charset="0"/>
                <a:ea typeface="Calibri" pitchFamily="34" charset="-122"/>
                <a:cs typeface="Calibri" pitchFamily="34" charset="-120"/>
              </a:rPr>
              <a:t>Identify one woman in your middle circle you can champion publicly this week.</a:t>
            </a:r>
            <a:endParaRPr lang="en-US" sz="1150" dirty="0"/>
          </a:p>
        </p:txBody>
      </p:sp>
      <p:sp>
        <p:nvSpPr>
          <p:cNvPr id="17" name="Shape 15"/>
          <p:cNvSpPr/>
          <p:nvPr/>
        </p:nvSpPr>
        <p:spPr>
          <a:xfrm>
            <a:off x="4663440" y="2788920"/>
            <a:ext cx="4178808" cy="2212848"/>
          </a:xfrm>
          <a:prstGeom prst="rect">
            <a:avLst/>
          </a:prstGeom>
          <a:solidFill>
            <a:srgbClr val="F5F0FF"/>
          </a:solidFill>
          <a:ln w="12700">
            <a:solidFill>
              <a:srgbClr val="E0D8F0"/>
            </a:solidFill>
            <a:prstDash val="solid"/>
          </a:ln>
        </p:spPr>
        <p:txBody>
          <a:bodyPr/>
          <a:lstStyle/>
          <a:p>
            <a:endParaRPr lang="en-US"/>
          </a:p>
        </p:txBody>
      </p:sp>
      <p:sp>
        <p:nvSpPr>
          <p:cNvPr id="18" name="Text 16"/>
          <p:cNvSpPr/>
          <p:nvPr/>
        </p:nvSpPr>
        <p:spPr>
          <a:xfrm>
            <a:off x="4846320" y="2898648"/>
            <a:ext cx="3858768" cy="256032"/>
          </a:xfrm>
          <a:prstGeom prst="rect">
            <a:avLst/>
          </a:prstGeom>
          <a:noFill/>
          <a:ln/>
        </p:spPr>
        <p:txBody>
          <a:bodyPr wrap="square" rtlCol="0" anchor="ctr"/>
          <a:lstStyle/>
          <a:p>
            <a:pPr marL="0" indent="0">
              <a:buNone/>
            </a:pPr>
            <a:r>
              <a:rPr lang="en-US" sz="1100" b="1" kern="0" spc="100" dirty="0">
                <a:solidFill>
                  <a:srgbClr val="3D1A6E"/>
                </a:solidFill>
                <a:latin typeface="Calibri" pitchFamily="34" charset="0"/>
                <a:ea typeface="Calibri" pitchFamily="34" charset="-122"/>
                <a:cs typeface="Calibri" pitchFamily="34" charset="-120"/>
              </a:rPr>
              <a:t>EXPAND Reflection</a:t>
            </a:r>
            <a:endParaRPr lang="en-US" sz="1100" dirty="0"/>
          </a:p>
        </p:txBody>
      </p:sp>
      <p:sp>
        <p:nvSpPr>
          <p:cNvPr id="19" name="Text 17"/>
          <p:cNvSpPr/>
          <p:nvPr/>
        </p:nvSpPr>
        <p:spPr>
          <a:xfrm>
            <a:off x="4846320" y="3218688"/>
            <a:ext cx="3858768" cy="475488"/>
          </a:xfrm>
          <a:prstGeom prst="rect">
            <a:avLst/>
          </a:prstGeom>
          <a:noFill/>
          <a:ln/>
        </p:spPr>
        <p:txBody>
          <a:bodyPr wrap="square" rtlCol="0" anchor="ctr"/>
          <a:lstStyle/>
          <a:p>
            <a:pPr marL="0" indent="0">
              <a:buNone/>
            </a:pPr>
            <a:r>
              <a:rPr lang="en-US" sz="1250" dirty="0">
                <a:solidFill>
                  <a:srgbClr val="1A0A2E"/>
                </a:solidFill>
                <a:latin typeface="Calibri" pitchFamily="34" charset="0"/>
                <a:ea typeface="Calibri" pitchFamily="34" charset="-122"/>
                <a:cs typeface="Calibri" pitchFamily="34" charset="-120"/>
              </a:rPr>
              <a:t>• Who in my circle needs me to champion them publicly right now?</a:t>
            </a:r>
            <a:endParaRPr lang="en-US" sz="1250" dirty="0"/>
          </a:p>
        </p:txBody>
      </p:sp>
      <p:sp>
        <p:nvSpPr>
          <p:cNvPr id="20" name="Text 18"/>
          <p:cNvSpPr/>
          <p:nvPr/>
        </p:nvSpPr>
        <p:spPr>
          <a:xfrm>
            <a:off x="4846320" y="3730752"/>
            <a:ext cx="3858768" cy="475488"/>
          </a:xfrm>
          <a:prstGeom prst="rect">
            <a:avLst/>
          </a:prstGeom>
          <a:noFill/>
          <a:ln/>
        </p:spPr>
        <p:txBody>
          <a:bodyPr wrap="square" rtlCol="0" anchor="ctr"/>
          <a:lstStyle/>
          <a:p>
            <a:pPr marL="0" indent="0">
              <a:buNone/>
            </a:pPr>
            <a:r>
              <a:rPr lang="en-US" sz="1250" dirty="0">
                <a:solidFill>
                  <a:srgbClr val="1A0A2E"/>
                </a:solidFill>
                <a:latin typeface="Calibri" pitchFamily="34" charset="0"/>
                <a:ea typeface="Calibri" pitchFamily="34" charset="-122"/>
                <a:cs typeface="Calibri" pitchFamily="34" charset="-120"/>
              </a:rPr>
              <a:t>• What resource, referral, or word of affirmation can I give this week?</a:t>
            </a:r>
            <a:endParaRPr lang="en-US" sz="1250" dirty="0"/>
          </a:p>
        </p:txBody>
      </p:sp>
      <p:sp>
        <p:nvSpPr>
          <p:cNvPr id="21" name="Text 19"/>
          <p:cNvSpPr/>
          <p:nvPr/>
        </p:nvSpPr>
        <p:spPr>
          <a:xfrm>
            <a:off x="4846320" y="4242816"/>
            <a:ext cx="3858768" cy="475488"/>
          </a:xfrm>
          <a:prstGeom prst="rect">
            <a:avLst/>
          </a:prstGeom>
          <a:noFill/>
          <a:ln/>
        </p:spPr>
        <p:txBody>
          <a:bodyPr wrap="square" rtlCol="0" anchor="ctr"/>
          <a:lstStyle/>
          <a:p>
            <a:pPr marL="0" indent="0">
              <a:buNone/>
            </a:pPr>
            <a:r>
              <a:rPr lang="en-US" sz="1250" dirty="0">
                <a:solidFill>
                  <a:srgbClr val="1A0A2E"/>
                </a:solidFill>
                <a:latin typeface="Calibri" pitchFamily="34" charset="0"/>
                <a:ea typeface="Calibri" pitchFamily="34" charset="-122"/>
                <a:cs typeface="Calibri" pitchFamily="34" charset="-120"/>
              </a:rPr>
              <a:t>• Am I allowing others to empower ME too?</a:t>
            </a:r>
            <a:endParaRPr lang="en-US" sz="125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DF6E3"/>
        </a:solidFill>
        <a:effectLst/>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5C3A7A"/>
          </a:solidFill>
          <a:ln w="12700">
            <a:solidFill>
              <a:srgbClr val="5C3A7A"/>
            </a:solidFill>
            <a:prstDash val="solid"/>
          </a:ln>
        </p:spPr>
        <p:txBody>
          <a:bodyPr/>
          <a:lstStyle/>
          <a:p>
            <a:endParaRPr lang="en-US"/>
          </a:p>
        </p:txBody>
      </p:sp>
      <p:sp>
        <p:nvSpPr>
          <p:cNvPr id="3" name="Shape 1"/>
          <p:cNvSpPr/>
          <p:nvPr/>
        </p:nvSpPr>
        <p:spPr>
          <a:xfrm>
            <a:off x="0" y="0"/>
            <a:ext cx="201168" cy="960120"/>
          </a:xfrm>
          <a:prstGeom prst="rect">
            <a:avLst/>
          </a:prstGeom>
          <a:solidFill>
            <a:srgbClr val="C9971C"/>
          </a:solidFill>
          <a:ln w="12700">
            <a:solidFill>
              <a:srgbClr val="C9971C"/>
            </a:solidFill>
            <a:prstDash val="solid"/>
          </a:ln>
        </p:spPr>
        <p:txBody>
          <a:bodyPr/>
          <a:lstStyle/>
          <a:p>
            <a:endParaRPr lang="en-US"/>
          </a:p>
        </p:txBody>
      </p:sp>
      <p:sp>
        <p:nvSpPr>
          <p:cNvPr id="4" name="Text 2"/>
          <p:cNvSpPr/>
          <p:nvPr/>
        </p:nvSpPr>
        <p:spPr>
          <a:xfrm>
            <a:off x="256032" y="73152"/>
            <a:ext cx="594360" cy="804672"/>
          </a:xfrm>
          <a:prstGeom prst="rect">
            <a:avLst/>
          </a:prstGeom>
          <a:noFill/>
          <a:ln/>
        </p:spPr>
        <p:txBody>
          <a:bodyPr wrap="square" rtlCol="0" anchor="ctr"/>
          <a:lstStyle/>
          <a:p>
            <a:pPr marL="0" indent="0" algn="l">
              <a:buNone/>
            </a:pPr>
            <a:r>
              <a:rPr lang="en-US" sz="4200" b="1" dirty="0">
                <a:solidFill>
                  <a:srgbClr val="C9971C"/>
                </a:solidFill>
                <a:latin typeface="Georgia" pitchFamily="34" charset="0"/>
                <a:ea typeface="Georgia" pitchFamily="34" charset="-122"/>
                <a:cs typeface="Georgia" pitchFamily="34" charset="-120"/>
              </a:rPr>
              <a:t>L</a:t>
            </a:r>
            <a:endParaRPr lang="en-US" sz="4200" dirty="0"/>
          </a:p>
        </p:txBody>
      </p:sp>
      <p:sp>
        <p:nvSpPr>
          <p:cNvPr id="5" name="Text 3"/>
          <p:cNvSpPr/>
          <p:nvPr/>
        </p:nvSpPr>
        <p:spPr>
          <a:xfrm>
            <a:off x="822960" y="73152"/>
            <a:ext cx="274320" cy="804672"/>
          </a:xfrm>
          <a:prstGeom prst="rect">
            <a:avLst/>
          </a:prstGeom>
          <a:noFill/>
          <a:ln/>
        </p:spPr>
        <p:txBody>
          <a:bodyPr wrap="square" rtlCol="0" anchor="ctr"/>
          <a:lstStyle/>
          <a:p>
            <a:pPr marL="0" indent="0" algn="ctr">
              <a:buNone/>
            </a:pPr>
            <a:r>
              <a:rPr lang="en-US" sz="3000" dirty="0">
                <a:solidFill>
                  <a:srgbClr val="FFFFFF"/>
                </a:solidFill>
                <a:latin typeface="Georgia" pitchFamily="34" charset="0"/>
                <a:ea typeface="Georgia" pitchFamily="34" charset="-122"/>
                <a:cs typeface="Georgia" pitchFamily="34" charset="-120"/>
              </a:rPr>
              <a:t>·</a:t>
            </a:r>
            <a:endParaRPr lang="en-US" sz="3000" dirty="0"/>
          </a:p>
        </p:txBody>
      </p:sp>
      <p:sp>
        <p:nvSpPr>
          <p:cNvPr id="6" name="Text 4"/>
          <p:cNvSpPr/>
          <p:nvPr/>
        </p:nvSpPr>
        <p:spPr>
          <a:xfrm>
            <a:off x="1078992" y="73152"/>
            <a:ext cx="6858000" cy="804672"/>
          </a:xfrm>
          <a:prstGeom prst="rect">
            <a:avLst/>
          </a:prstGeom>
          <a:noFill/>
          <a:ln/>
        </p:spPr>
        <p:txBody>
          <a:bodyPr wrap="square" rtlCol="0" anchor="ctr"/>
          <a:lstStyle/>
          <a:p>
            <a:pPr marL="0" indent="0" algn="l">
              <a:buNone/>
            </a:pPr>
            <a:r>
              <a:rPr lang="en-US" sz="2600" b="1" kern="0" spc="200" dirty="0">
                <a:solidFill>
                  <a:srgbClr val="FFFFFF"/>
                </a:solidFill>
                <a:latin typeface="Georgia" pitchFamily="34" charset="0"/>
                <a:ea typeface="Georgia" pitchFamily="34" charset="-122"/>
                <a:cs typeface="Georgia" pitchFamily="34" charset="-120"/>
              </a:rPr>
              <a:t>LIVE LIFE NOW</a:t>
            </a:r>
            <a:endParaRPr lang="en-US" sz="2600" dirty="0"/>
          </a:p>
        </p:txBody>
      </p:sp>
      <p:sp>
        <p:nvSpPr>
          <p:cNvPr id="7" name="Shape 5"/>
          <p:cNvSpPr/>
          <p:nvPr/>
        </p:nvSpPr>
        <p:spPr>
          <a:xfrm>
            <a:off x="292608" y="1078992"/>
            <a:ext cx="4206240" cy="3547872"/>
          </a:xfrm>
          <a:prstGeom prst="rect">
            <a:avLst/>
          </a:prstGeom>
          <a:solidFill>
            <a:srgbClr val="FFFFFF"/>
          </a:solidFill>
          <a:ln w="12700">
            <a:solidFill>
              <a:srgbClr val="E0D8F0"/>
            </a:solidFill>
            <a:prstDash val="solid"/>
          </a:ln>
        </p:spPr>
        <p:txBody>
          <a:bodyPr/>
          <a:lstStyle/>
          <a:p>
            <a:endParaRPr lang="en-US"/>
          </a:p>
        </p:txBody>
      </p:sp>
      <p:sp>
        <p:nvSpPr>
          <p:cNvPr id="8" name="Shape 6"/>
          <p:cNvSpPr/>
          <p:nvPr/>
        </p:nvSpPr>
        <p:spPr>
          <a:xfrm>
            <a:off x="292608" y="1078992"/>
            <a:ext cx="128016" cy="3547872"/>
          </a:xfrm>
          <a:prstGeom prst="rect">
            <a:avLst/>
          </a:prstGeom>
          <a:solidFill>
            <a:srgbClr val="5C3A7A"/>
          </a:solidFill>
          <a:ln w="12700">
            <a:solidFill>
              <a:srgbClr val="5C3A7A"/>
            </a:solidFill>
            <a:prstDash val="solid"/>
          </a:ln>
        </p:spPr>
        <p:txBody>
          <a:bodyPr/>
          <a:lstStyle/>
          <a:p>
            <a:endParaRPr lang="en-US"/>
          </a:p>
        </p:txBody>
      </p:sp>
      <p:sp>
        <p:nvSpPr>
          <p:cNvPr id="9" name="Text 7"/>
          <p:cNvSpPr/>
          <p:nvPr/>
        </p:nvSpPr>
        <p:spPr>
          <a:xfrm>
            <a:off x="530352" y="1170432"/>
            <a:ext cx="3822192" cy="274320"/>
          </a:xfrm>
          <a:prstGeom prst="rect">
            <a:avLst/>
          </a:prstGeom>
          <a:noFill/>
          <a:ln/>
        </p:spPr>
        <p:txBody>
          <a:bodyPr wrap="square" rtlCol="0" anchor="ctr"/>
          <a:lstStyle/>
          <a:p>
            <a:pPr marL="0" indent="0">
              <a:buNone/>
            </a:pPr>
            <a:r>
              <a:rPr lang="en-US" sz="1100" b="1" kern="0" spc="100" dirty="0">
                <a:solidFill>
                  <a:srgbClr val="5C3A7A"/>
                </a:solidFill>
                <a:latin typeface="Calibri" pitchFamily="34" charset="0"/>
                <a:ea typeface="Calibri" pitchFamily="34" charset="-122"/>
                <a:cs typeface="Calibri" pitchFamily="34" charset="-120"/>
              </a:rPr>
              <a:t>The Principle</a:t>
            </a:r>
            <a:endParaRPr lang="en-US" sz="1100" dirty="0"/>
          </a:p>
        </p:txBody>
      </p:sp>
      <p:sp>
        <p:nvSpPr>
          <p:cNvPr id="10" name="Text 8"/>
          <p:cNvSpPr/>
          <p:nvPr/>
        </p:nvSpPr>
        <p:spPr>
          <a:xfrm>
            <a:off x="530352" y="1481328"/>
            <a:ext cx="3822192" cy="2011680"/>
          </a:xfrm>
          <a:prstGeom prst="rect">
            <a:avLst/>
          </a:prstGeom>
          <a:noFill/>
          <a:ln/>
        </p:spPr>
        <p:txBody>
          <a:bodyPr wrap="square" rtlCol="0" anchor="t"/>
          <a:lstStyle/>
          <a:p>
            <a:pPr marL="0" indent="0">
              <a:buNone/>
            </a:pPr>
            <a:r>
              <a:rPr lang="en-US" sz="1250" dirty="0">
                <a:solidFill>
                  <a:srgbClr val="1A0A2E"/>
                </a:solidFill>
                <a:latin typeface="Calibri" pitchFamily="34" charset="0"/>
                <a:ea typeface="Calibri" pitchFamily="34" charset="-122"/>
                <a:cs typeface="Calibri" pitchFamily="34" charset="-120"/>
              </a:rPr>
              <a:t>Stop waiting for perfect conditions. The circle you need is available RIGHT NOW — but you have to show up for it.</a:t>
            </a:r>
            <a:endParaRPr lang="en-US" sz="1250" dirty="0"/>
          </a:p>
          <a:p>
            <a:pPr marL="0" indent="0">
              <a:buNone/>
            </a:pPr>
            <a:endParaRPr lang="en-US" sz="1250" dirty="0"/>
          </a:p>
          <a:p>
            <a:pPr marL="0" indent="0">
              <a:buNone/>
            </a:pPr>
            <a:r>
              <a:rPr lang="en-US" sz="1250" dirty="0">
                <a:solidFill>
                  <a:srgbClr val="1A0A2E"/>
                </a:solidFill>
                <a:latin typeface="Calibri" pitchFamily="34" charset="0"/>
                <a:ea typeface="Calibri" pitchFamily="34" charset="-122"/>
                <a:cs typeface="Calibri" pitchFamily="34" charset="-120"/>
              </a:rPr>
              <a:t>Shared experiences in real time create the strongest bonds. The friendships that changed your life happened because you were IN the room.</a:t>
            </a:r>
            <a:endParaRPr lang="en-US" sz="1250" dirty="0"/>
          </a:p>
        </p:txBody>
      </p:sp>
      <p:sp>
        <p:nvSpPr>
          <p:cNvPr id="11" name="Text 9"/>
          <p:cNvSpPr/>
          <p:nvPr/>
        </p:nvSpPr>
        <p:spPr>
          <a:xfrm>
            <a:off x="530352" y="3547872"/>
            <a:ext cx="3822192" cy="914400"/>
          </a:xfrm>
          <a:prstGeom prst="rect">
            <a:avLst/>
          </a:prstGeom>
          <a:noFill/>
          <a:ln/>
        </p:spPr>
        <p:txBody>
          <a:bodyPr wrap="square" rtlCol="0" anchor="t"/>
          <a:lstStyle/>
          <a:p>
            <a:pPr marL="0" indent="0">
              <a:buNone/>
            </a:pPr>
            <a:r>
              <a:rPr lang="en-US" sz="1100" i="1" dirty="0">
                <a:solidFill>
                  <a:srgbClr val="1A7A7A"/>
                </a:solidFill>
                <a:latin typeface="Calibri" pitchFamily="34" charset="0"/>
                <a:ea typeface="Calibri" pitchFamily="34" charset="-122"/>
                <a:cs typeface="Calibri" pitchFamily="34" charset="-120"/>
              </a:rPr>
              <a:t>FORM · RECREATION — Plan a shared experience NOW, not someday. Your presence is your strategy.</a:t>
            </a:r>
            <a:endParaRPr lang="en-US" sz="1100" dirty="0"/>
          </a:p>
        </p:txBody>
      </p:sp>
      <p:sp>
        <p:nvSpPr>
          <p:cNvPr id="12" name="Shape 10"/>
          <p:cNvSpPr/>
          <p:nvPr/>
        </p:nvSpPr>
        <p:spPr>
          <a:xfrm>
            <a:off x="4663440" y="1078992"/>
            <a:ext cx="4178808" cy="2212848"/>
          </a:xfrm>
          <a:prstGeom prst="rect">
            <a:avLst/>
          </a:prstGeom>
          <a:solidFill>
            <a:srgbClr val="F5F0FF"/>
          </a:solidFill>
          <a:ln w="12700">
            <a:solidFill>
              <a:srgbClr val="E0D8F0"/>
            </a:solidFill>
            <a:prstDash val="solid"/>
          </a:ln>
        </p:spPr>
        <p:txBody>
          <a:bodyPr/>
          <a:lstStyle/>
          <a:p>
            <a:endParaRPr lang="en-US"/>
          </a:p>
        </p:txBody>
      </p:sp>
      <p:sp>
        <p:nvSpPr>
          <p:cNvPr id="13" name="Shape 11"/>
          <p:cNvSpPr/>
          <p:nvPr/>
        </p:nvSpPr>
        <p:spPr>
          <a:xfrm>
            <a:off x="4663440" y="1078992"/>
            <a:ext cx="128016" cy="2212848"/>
          </a:xfrm>
          <a:prstGeom prst="rect">
            <a:avLst/>
          </a:prstGeom>
          <a:solidFill>
            <a:srgbClr val="C9971C"/>
          </a:solidFill>
          <a:ln w="12700">
            <a:solidFill>
              <a:srgbClr val="C9971C"/>
            </a:solidFill>
            <a:prstDash val="solid"/>
          </a:ln>
        </p:spPr>
        <p:txBody>
          <a:bodyPr/>
          <a:lstStyle/>
          <a:p>
            <a:endParaRPr lang="en-US"/>
          </a:p>
        </p:txBody>
      </p:sp>
      <p:sp>
        <p:nvSpPr>
          <p:cNvPr id="14" name="Text 12"/>
          <p:cNvSpPr/>
          <p:nvPr/>
        </p:nvSpPr>
        <p:spPr>
          <a:xfrm>
            <a:off x="4901184" y="1170432"/>
            <a:ext cx="3794760" cy="274320"/>
          </a:xfrm>
          <a:prstGeom prst="rect">
            <a:avLst/>
          </a:prstGeom>
          <a:noFill/>
          <a:ln/>
        </p:spPr>
        <p:txBody>
          <a:bodyPr wrap="square" rtlCol="0" anchor="ctr"/>
          <a:lstStyle/>
          <a:p>
            <a:pPr marL="0" indent="0">
              <a:buNone/>
            </a:pPr>
            <a:r>
              <a:rPr lang="en-US" sz="1100" b="1" kern="0" spc="100" dirty="0">
                <a:solidFill>
                  <a:srgbClr val="3D1A6E"/>
                </a:solidFill>
                <a:latin typeface="Calibri" pitchFamily="34" charset="0"/>
                <a:ea typeface="Calibri" pitchFamily="34" charset="-122"/>
                <a:cs typeface="Calibri" pitchFamily="34" charset="-120"/>
              </a:rPr>
              <a:t>EXPAND Reflection</a:t>
            </a:r>
            <a:endParaRPr lang="en-US" sz="1100" dirty="0"/>
          </a:p>
        </p:txBody>
      </p:sp>
      <p:sp>
        <p:nvSpPr>
          <p:cNvPr id="15" name="Text 13"/>
          <p:cNvSpPr/>
          <p:nvPr/>
        </p:nvSpPr>
        <p:spPr>
          <a:xfrm>
            <a:off x="4901184" y="1508760"/>
            <a:ext cx="3794760" cy="438912"/>
          </a:xfrm>
          <a:prstGeom prst="rect">
            <a:avLst/>
          </a:prstGeom>
          <a:noFill/>
          <a:ln/>
        </p:spPr>
        <p:txBody>
          <a:bodyPr wrap="square" rtlCol="0" anchor="ctr"/>
          <a:lstStyle/>
          <a:p>
            <a:pPr marL="0" indent="0">
              <a:buNone/>
            </a:pPr>
            <a:r>
              <a:rPr lang="en-US" sz="1250" dirty="0">
                <a:solidFill>
                  <a:srgbClr val="1A0A2E"/>
                </a:solidFill>
                <a:latin typeface="Calibri" pitchFamily="34" charset="0"/>
                <a:ea typeface="Calibri" pitchFamily="34" charset="-122"/>
                <a:cs typeface="Calibri" pitchFamily="34" charset="-120"/>
              </a:rPr>
              <a:t>• What have I been postponing — waiting to be 'ready'?</a:t>
            </a:r>
            <a:endParaRPr lang="en-US" sz="1250" dirty="0"/>
          </a:p>
        </p:txBody>
      </p:sp>
      <p:sp>
        <p:nvSpPr>
          <p:cNvPr id="16" name="Text 14"/>
          <p:cNvSpPr/>
          <p:nvPr/>
        </p:nvSpPr>
        <p:spPr>
          <a:xfrm>
            <a:off x="4901184" y="1984248"/>
            <a:ext cx="3794760" cy="438912"/>
          </a:xfrm>
          <a:prstGeom prst="rect">
            <a:avLst/>
          </a:prstGeom>
          <a:noFill/>
          <a:ln/>
        </p:spPr>
        <p:txBody>
          <a:bodyPr wrap="square" rtlCol="0" anchor="ctr"/>
          <a:lstStyle/>
          <a:p>
            <a:pPr marL="0" indent="0">
              <a:buNone/>
            </a:pPr>
            <a:r>
              <a:rPr lang="en-US" sz="1250" dirty="0">
                <a:solidFill>
                  <a:srgbClr val="1A0A2E"/>
                </a:solidFill>
                <a:latin typeface="Calibri" pitchFamily="34" charset="0"/>
                <a:ea typeface="Calibri" pitchFamily="34" charset="-122"/>
                <a:cs typeface="Calibri" pitchFamily="34" charset="-120"/>
              </a:rPr>
              <a:t>• What ONE step can I take TODAY to grow my circle?</a:t>
            </a:r>
            <a:endParaRPr lang="en-US" sz="1250" dirty="0"/>
          </a:p>
        </p:txBody>
      </p:sp>
      <p:sp>
        <p:nvSpPr>
          <p:cNvPr id="17" name="Text 15"/>
          <p:cNvSpPr/>
          <p:nvPr/>
        </p:nvSpPr>
        <p:spPr>
          <a:xfrm>
            <a:off x="4901184" y="2459736"/>
            <a:ext cx="3794760" cy="438912"/>
          </a:xfrm>
          <a:prstGeom prst="rect">
            <a:avLst/>
          </a:prstGeom>
          <a:noFill/>
          <a:ln/>
        </p:spPr>
        <p:txBody>
          <a:bodyPr wrap="square" rtlCol="0" anchor="ctr"/>
          <a:lstStyle/>
          <a:p>
            <a:pPr marL="0" indent="0">
              <a:buNone/>
            </a:pPr>
            <a:r>
              <a:rPr lang="en-US" sz="1250" dirty="0">
                <a:solidFill>
                  <a:srgbClr val="1A0A2E"/>
                </a:solidFill>
                <a:latin typeface="Calibri" pitchFamily="34" charset="0"/>
                <a:ea typeface="Calibri" pitchFamily="34" charset="-122"/>
                <a:cs typeface="Calibri" pitchFamily="34" charset="-120"/>
              </a:rPr>
              <a:t>• What shared experience could I create for the women in this room?</a:t>
            </a:r>
            <a:endParaRPr lang="en-US" sz="1250" dirty="0"/>
          </a:p>
        </p:txBody>
      </p:sp>
      <p:sp>
        <p:nvSpPr>
          <p:cNvPr id="18" name="Shape 16"/>
          <p:cNvSpPr/>
          <p:nvPr/>
        </p:nvSpPr>
        <p:spPr>
          <a:xfrm>
            <a:off x="4663440" y="3410712"/>
            <a:ext cx="4178808" cy="1216152"/>
          </a:xfrm>
          <a:prstGeom prst="rect">
            <a:avLst/>
          </a:prstGeom>
          <a:solidFill>
            <a:srgbClr val="1A0A2E"/>
          </a:solidFill>
          <a:ln w="12700">
            <a:solidFill>
              <a:srgbClr val="E0D8F0"/>
            </a:solidFill>
            <a:prstDash val="solid"/>
          </a:ln>
        </p:spPr>
        <p:txBody>
          <a:bodyPr/>
          <a:lstStyle/>
          <a:p>
            <a:endParaRPr lang="en-US"/>
          </a:p>
        </p:txBody>
      </p:sp>
      <p:sp>
        <p:nvSpPr>
          <p:cNvPr id="19" name="Shape 17"/>
          <p:cNvSpPr/>
          <p:nvPr/>
        </p:nvSpPr>
        <p:spPr>
          <a:xfrm>
            <a:off x="4663440" y="3410712"/>
            <a:ext cx="128016" cy="1216152"/>
          </a:xfrm>
          <a:prstGeom prst="rect">
            <a:avLst/>
          </a:prstGeom>
          <a:solidFill>
            <a:srgbClr val="C9971C"/>
          </a:solidFill>
          <a:ln w="12700">
            <a:solidFill>
              <a:srgbClr val="C9971C"/>
            </a:solidFill>
            <a:prstDash val="solid"/>
          </a:ln>
        </p:spPr>
        <p:txBody>
          <a:bodyPr/>
          <a:lstStyle/>
          <a:p>
            <a:endParaRPr lang="en-US"/>
          </a:p>
        </p:txBody>
      </p:sp>
      <p:sp>
        <p:nvSpPr>
          <p:cNvPr id="20" name="Text 18"/>
          <p:cNvSpPr/>
          <p:nvPr/>
        </p:nvSpPr>
        <p:spPr>
          <a:xfrm>
            <a:off x="4901184" y="3493008"/>
            <a:ext cx="3794760" cy="256032"/>
          </a:xfrm>
          <a:prstGeom prst="rect">
            <a:avLst/>
          </a:prstGeom>
          <a:noFill/>
          <a:ln/>
        </p:spPr>
        <p:txBody>
          <a:bodyPr wrap="square" rtlCol="0" anchor="ctr"/>
          <a:lstStyle/>
          <a:p>
            <a:pPr marL="0" indent="0">
              <a:buNone/>
            </a:pPr>
            <a:r>
              <a:rPr lang="en-US" sz="1000" b="1" kern="0" spc="100" dirty="0">
                <a:solidFill>
                  <a:srgbClr val="C9971C"/>
                </a:solidFill>
                <a:latin typeface="Calibri" pitchFamily="34" charset="0"/>
                <a:ea typeface="Calibri" pitchFamily="34" charset="-122"/>
                <a:cs typeface="Calibri" pitchFamily="34" charset="-120"/>
              </a:rPr>
              <a:t>LIVE LIFE NOW ACTION</a:t>
            </a:r>
            <a:endParaRPr lang="en-US" sz="1000" dirty="0"/>
          </a:p>
        </p:txBody>
      </p:sp>
      <p:sp>
        <p:nvSpPr>
          <p:cNvPr id="21" name="Text 19"/>
          <p:cNvSpPr/>
          <p:nvPr/>
        </p:nvSpPr>
        <p:spPr>
          <a:xfrm>
            <a:off x="4901184" y="3785616"/>
            <a:ext cx="3794760" cy="749808"/>
          </a:xfrm>
          <a:prstGeom prst="rect">
            <a:avLst/>
          </a:prstGeom>
          <a:noFill/>
          <a:ln/>
        </p:spPr>
        <p:txBody>
          <a:bodyPr wrap="square" rtlCol="0" anchor="ctr"/>
          <a:lstStyle/>
          <a:p>
            <a:pPr marL="0" indent="0">
              <a:buNone/>
            </a:pPr>
            <a:r>
              <a:rPr lang="en-US" sz="1250" dirty="0">
                <a:solidFill>
                  <a:srgbClr val="FFFFFF"/>
                </a:solidFill>
                <a:latin typeface="Calibri" pitchFamily="34" charset="0"/>
                <a:ea typeface="Calibri" pitchFamily="34" charset="-122"/>
                <a:cs typeface="Calibri" pitchFamily="34" charset="-120"/>
              </a:rPr>
              <a:t>Block 30 minutes this week to connect with ONE woman. Coffee, a walk, a Zoom. Schedule it today.</a:t>
            </a:r>
            <a:endParaRPr lang="en-US" sz="12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1671</Words>
  <Application>Microsoft Macintosh PowerPoint</Application>
  <PresentationFormat>On-screen Show (16:9)</PresentationFormat>
  <Paragraphs>220</Paragraphs>
  <Slides>16</Slides>
  <Notes>16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Tracy Shorter</cp:lastModifiedBy>
  <cp:revision>1</cp:revision>
  <dcterms:created xsi:type="dcterms:W3CDTF">2026-05-02T12:19:45Z</dcterms:created>
  <dcterms:modified xsi:type="dcterms:W3CDTF">2026-05-02T14:32:08Z</dcterms:modified>
</cp:coreProperties>
</file>